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embeddedFontLst>
    <p:embeddedFont>
      <p:font typeface="Inter" panose="020B0604020202020204" charset="0"/>
      <p:regular r:id="rId24"/>
    </p:embeddedFont>
    <p:embeddedFont>
      <p:font typeface="Petrona Bold" pitchFamily="2" charset="0"/>
      <p:bold r:id="rId25"/>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3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7458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2718"/>
            <a:ext cx="7556421" cy="2232779"/>
          </a:xfrm>
          <a:prstGeom prst="rect">
            <a:avLst/>
          </a:prstGeom>
          <a:noFill/>
          <a:ln/>
        </p:spPr>
        <p:txBody>
          <a:bodyPr wrap="squar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Literature Sources Analysis Using Deep Impostor Approach</a:t>
            </a:r>
            <a:endParaRPr lang="en-US" sz="4650" dirty="0"/>
          </a:p>
        </p:txBody>
      </p:sp>
      <p:sp>
        <p:nvSpPr>
          <p:cNvPr id="4" name="Text 1"/>
          <p:cNvSpPr/>
          <p:nvPr/>
        </p:nvSpPr>
        <p:spPr>
          <a:xfrm>
            <a:off x="793790" y="336565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5" name="Text 2"/>
          <p:cNvSpPr/>
          <p:nvPr/>
        </p:nvSpPr>
        <p:spPr>
          <a:xfrm>
            <a:off x="793790" y="3983712"/>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6" name="Text 3"/>
          <p:cNvSpPr/>
          <p:nvPr/>
        </p:nvSpPr>
        <p:spPr>
          <a:xfrm>
            <a:off x="793790" y="4601766"/>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7" name="Text 4"/>
          <p:cNvSpPr/>
          <p:nvPr/>
        </p:nvSpPr>
        <p:spPr>
          <a:xfrm>
            <a:off x="793790" y="521981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8" name="Text 5"/>
          <p:cNvSpPr/>
          <p:nvPr/>
        </p:nvSpPr>
        <p:spPr>
          <a:xfrm>
            <a:off x="793790" y="5837873"/>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Presented by: Ofir Uziel, Emanuel Davidov</a:t>
            </a:r>
            <a:endParaRPr lang="en-US" sz="1750" dirty="0"/>
          </a:p>
        </p:txBody>
      </p:sp>
      <p:sp>
        <p:nvSpPr>
          <p:cNvPr id="9" name="Text 6"/>
          <p:cNvSpPr/>
          <p:nvPr/>
        </p:nvSpPr>
        <p:spPr>
          <a:xfrm>
            <a:off x="793790" y="6455926"/>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Supervisor: Prof. Zeev Volkovich, Dr. Renata Avros </a:t>
            </a:r>
            <a:endParaRPr lang="en-US" sz="1750" dirty="0"/>
          </a:p>
        </p:txBody>
      </p:sp>
      <p:sp>
        <p:nvSpPr>
          <p:cNvPr id="10" name="Text 7"/>
          <p:cNvSpPr/>
          <p:nvPr/>
        </p:nvSpPr>
        <p:spPr>
          <a:xfrm>
            <a:off x="793790" y="707397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47105"/>
            <a:ext cx="7853243" cy="706993"/>
          </a:xfrm>
          <a:prstGeom prst="rect">
            <a:avLst/>
          </a:prstGeom>
          <a:noFill/>
          <a:ln/>
        </p:spPr>
        <p:txBody>
          <a:bodyPr wrap="none" lIns="0" tIns="0" rIns="0" bIns="0" rtlCol="0" anchor="t"/>
          <a:lstStyle/>
          <a:p>
            <a:pPr marL="0" indent="0" algn="l" rtl="0">
              <a:lnSpc>
                <a:spcPts val="5550"/>
              </a:lnSpc>
              <a:buNone/>
            </a:pPr>
            <a:r>
              <a:rPr lang="en-US" sz="4450" b="1" dirty="0">
                <a:solidFill>
                  <a:srgbClr val="000000"/>
                </a:solidFill>
                <a:latin typeface="Petrona Bold" pitchFamily="34" charset="0"/>
                <a:ea typeface="Petrona Bold" pitchFamily="34" charset="-122"/>
                <a:cs typeface="Petrona Bold" pitchFamily="34" charset="-120"/>
              </a:rPr>
              <a:t>Stylistic Classification Models</a:t>
            </a:r>
            <a:endParaRPr lang="en-US" sz="4450" dirty="0"/>
          </a:p>
        </p:txBody>
      </p:sp>
      <p:sp>
        <p:nvSpPr>
          <p:cNvPr id="5" name="Shape 2"/>
          <p:cNvSpPr/>
          <p:nvPr/>
        </p:nvSpPr>
        <p:spPr>
          <a:xfrm>
            <a:off x="793790" y="1919645"/>
            <a:ext cx="484823" cy="484823"/>
          </a:xfrm>
          <a:prstGeom prst="roundRect">
            <a:avLst>
              <a:gd name="adj" fmla="val 18667"/>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66537" y="1949946"/>
            <a:ext cx="339328" cy="424220"/>
          </a:xfrm>
          <a:prstGeom prst="rect">
            <a:avLst/>
          </a:prstGeom>
        </p:spPr>
      </p:pic>
      <p:sp>
        <p:nvSpPr>
          <p:cNvPr id="7" name="Text 3"/>
          <p:cNvSpPr/>
          <p:nvPr/>
        </p:nvSpPr>
        <p:spPr>
          <a:xfrm>
            <a:off x="1493996" y="1993702"/>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CNN-BiLSTM Model</a:t>
            </a:r>
            <a:endParaRPr lang="en-US" sz="2200" dirty="0"/>
          </a:p>
        </p:txBody>
      </p:sp>
      <p:sp>
        <p:nvSpPr>
          <p:cNvPr id="8" name="Text 4"/>
          <p:cNvSpPr/>
          <p:nvPr/>
        </p:nvSpPr>
        <p:spPr>
          <a:xfrm>
            <a:off x="1493996" y="2562463"/>
            <a:ext cx="8407718"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Combines convolutional neural networks to extract local textual patterns with bidirectional LSTM networks to preserve long-range dependencies. This hybrid architecture effectively captures both n-gram features and sequential context.</a:t>
            </a:r>
            <a:endParaRPr lang="en-US" sz="1650" dirty="0"/>
          </a:p>
        </p:txBody>
      </p:sp>
      <p:sp>
        <p:nvSpPr>
          <p:cNvPr id="9" name="Shape 5"/>
          <p:cNvSpPr/>
          <p:nvPr/>
        </p:nvSpPr>
        <p:spPr>
          <a:xfrm>
            <a:off x="793790" y="4027765"/>
            <a:ext cx="484823" cy="484823"/>
          </a:xfrm>
          <a:prstGeom prst="roundRect">
            <a:avLst>
              <a:gd name="adj" fmla="val 18667"/>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866537" y="4058067"/>
            <a:ext cx="339328" cy="424220"/>
          </a:xfrm>
          <a:prstGeom prst="rect">
            <a:avLst/>
          </a:prstGeom>
        </p:spPr>
      </p:pic>
      <p:sp>
        <p:nvSpPr>
          <p:cNvPr id="11" name="Text 6"/>
          <p:cNvSpPr/>
          <p:nvPr/>
        </p:nvSpPr>
        <p:spPr>
          <a:xfrm>
            <a:off x="1493996" y="4101822"/>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BERT Classifier</a:t>
            </a:r>
            <a:endParaRPr lang="en-US" sz="2200" dirty="0"/>
          </a:p>
        </p:txBody>
      </p:sp>
      <p:sp>
        <p:nvSpPr>
          <p:cNvPr id="12" name="Text 7"/>
          <p:cNvSpPr/>
          <p:nvPr/>
        </p:nvSpPr>
        <p:spPr>
          <a:xfrm>
            <a:off x="1493996" y="4670584"/>
            <a:ext cx="8407718"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Leverages transformer architecture for contextual embeddings and classification. Excels at detecting nuanced stylistic differences through pre-trained language understanding and targeted fine-tuning for style classification.</a:t>
            </a:r>
            <a:endParaRPr lang="en-US" sz="1650" dirty="0"/>
          </a:p>
        </p:txBody>
      </p:sp>
      <p:pic>
        <p:nvPicPr>
          <p:cNvPr id="13" name="Image 3" descr="preencoded.png"/>
          <p:cNvPicPr>
            <a:picLocks noChangeAspect="1"/>
          </p:cNvPicPr>
          <p:nvPr/>
        </p:nvPicPr>
        <p:blipFill>
          <a:blip r:embed="rId6"/>
          <a:stretch>
            <a:fillRect/>
          </a:stretch>
        </p:blipFill>
        <p:spPr>
          <a:xfrm>
            <a:off x="10961370" y="1919645"/>
            <a:ext cx="2356485" cy="1687949"/>
          </a:xfrm>
          <a:prstGeom prst="rect">
            <a:avLst/>
          </a:prstGeom>
        </p:spPr>
      </p:pic>
      <p:pic>
        <p:nvPicPr>
          <p:cNvPr id="14" name="Image 4" descr="preencoded.png"/>
          <p:cNvPicPr>
            <a:picLocks noChangeAspect="1"/>
          </p:cNvPicPr>
          <p:nvPr/>
        </p:nvPicPr>
        <p:blipFill>
          <a:blip r:embed="rId7"/>
          <a:stretch>
            <a:fillRect/>
          </a:stretch>
        </p:blipFill>
        <p:spPr>
          <a:xfrm>
            <a:off x="10435114" y="3850005"/>
            <a:ext cx="3408998" cy="2558058"/>
          </a:xfrm>
          <a:prstGeom prst="rect">
            <a:avLst/>
          </a:prstGeom>
        </p:spPr>
      </p:pic>
      <p:sp>
        <p:nvSpPr>
          <p:cNvPr id="15" name="Text 8"/>
          <p:cNvSpPr/>
          <p:nvPr/>
        </p:nvSpPr>
        <p:spPr>
          <a:xfrm>
            <a:off x="793790" y="6892885"/>
            <a:ext cx="13042821"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Both models are trained to distinguish between two impostor corpora. Once trained, they are applied to the target document to assess how each text segment aligns stylistically with either impostor, producing a signal of stylistic variation.</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50094"/>
            <a:ext cx="7033736"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Stylistic Signal Construction</a:t>
            </a:r>
            <a:endParaRPr lang="en-US" sz="4200" dirty="0"/>
          </a:p>
        </p:txBody>
      </p:sp>
      <p:sp>
        <p:nvSpPr>
          <p:cNvPr id="5" name="Shape 2"/>
          <p:cNvSpPr/>
          <p:nvPr/>
        </p:nvSpPr>
        <p:spPr>
          <a:xfrm>
            <a:off x="793790" y="1955602"/>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862608" y="1984236"/>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7" name="Text 4"/>
          <p:cNvSpPr/>
          <p:nvPr/>
        </p:nvSpPr>
        <p:spPr>
          <a:xfrm>
            <a:off x="1457087" y="2025729"/>
            <a:ext cx="3208020"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Batch-Level Classification</a:t>
            </a:r>
            <a:endParaRPr lang="en-US" sz="2100" dirty="0"/>
          </a:p>
        </p:txBody>
      </p:sp>
      <p:sp>
        <p:nvSpPr>
          <p:cNvPr id="8" name="Text 5"/>
          <p:cNvSpPr/>
          <p:nvPr/>
        </p:nvSpPr>
        <p:spPr>
          <a:xfrm>
            <a:off x="1457087" y="2564606"/>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Generate probability scores for each batch against impostor corpora</a:t>
            </a:r>
            <a:endParaRPr lang="en-US" sz="1600" dirty="0"/>
          </a:p>
        </p:txBody>
      </p:sp>
      <p:sp>
        <p:nvSpPr>
          <p:cNvPr id="9" name="Shape 6"/>
          <p:cNvSpPr/>
          <p:nvPr/>
        </p:nvSpPr>
        <p:spPr>
          <a:xfrm>
            <a:off x="793790" y="3299579"/>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0" name="Text 7"/>
          <p:cNvSpPr/>
          <p:nvPr/>
        </p:nvSpPr>
        <p:spPr>
          <a:xfrm>
            <a:off x="862608" y="3328214"/>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1" name="Text 8"/>
          <p:cNvSpPr/>
          <p:nvPr/>
        </p:nvSpPr>
        <p:spPr>
          <a:xfrm>
            <a:off x="1457087" y="3369707"/>
            <a:ext cx="3112175"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Chunk-Level Aggregation</a:t>
            </a:r>
            <a:endParaRPr lang="en-US" sz="2100" dirty="0"/>
          </a:p>
        </p:txBody>
      </p:sp>
      <p:sp>
        <p:nvSpPr>
          <p:cNvPr id="12" name="Text 9"/>
          <p:cNvSpPr/>
          <p:nvPr/>
        </p:nvSpPr>
        <p:spPr>
          <a:xfrm>
            <a:off x="1457087" y="3908584"/>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Combine batch probabilities into chunk scores</a:t>
            </a:r>
            <a:endParaRPr lang="en-US" sz="1600" dirty="0"/>
          </a:p>
        </p:txBody>
      </p:sp>
      <p:sp>
        <p:nvSpPr>
          <p:cNvPr id="13" name="Shape 10"/>
          <p:cNvSpPr/>
          <p:nvPr/>
        </p:nvSpPr>
        <p:spPr>
          <a:xfrm>
            <a:off x="793790" y="4643557"/>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4" name="Text 11"/>
          <p:cNvSpPr/>
          <p:nvPr/>
        </p:nvSpPr>
        <p:spPr>
          <a:xfrm>
            <a:off x="862608" y="4672191"/>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5" name="Text 12"/>
          <p:cNvSpPr/>
          <p:nvPr/>
        </p:nvSpPr>
        <p:spPr>
          <a:xfrm>
            <a:off x="1457087" y="4713684"/>
            <a:ext cx="371141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Continuous Signal Generation</a:t>
            </a:r>
            <a:endParaRPr lang="en-US" sz="2100" dirty="0"/>
          </a:p>
        </p:txBody>
      </p:sp>
      <p:sp>
        <p:nvSpPr>
          <p:cNvPr id="16" name="Text 13"/>
          <p:cNvSpPr/>
          <p:nvPr/>
        </p:nvSpPr>
        <p:spPr>
          <a:xfrm>
            <a:off x="1457087" y="5252561"/>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Create a continuous signal reflecting stylistic alignment</a:t>
            </a:r>
            <a:endParaRPr lang="en-US" sz="1600" dirty="0"/>
          </a:p>
        </p:txBody>
      </p:sp>
      <p:sp>
        <p:nvSpPr>
          <p:cNvPr id="17" name="Shape 14"/>
          <p:cNvSpPr/>
          <p:nvPr/>
        </p:nvSpPr>
        <p:spPr>
          <a:xfrm>
            <a:off x="793790" y="598753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8" name="Text 15"/>
          <p:cNvSpPr/>
          <p:nvPr/>
        </p:nvSpPr>
        <p:spPr>
          <a:xfrm>
            <a:off x="862608" y="6016169"/>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4</a:t>
            </a:r>
            <a:endParaRPr lang="en-US" sz="2500" dirty="0"/>
          </a:p>
        </p:txBody>
      </p:sp>
      <p:sp>
        <p:nvSpPr>
          <p:cNvPr id="19" name="Text 16"/>
          <p:cNvSpPr/>
          <p:nvPr/>
        </p:nvSpPr>
        <p:spPr>
          <a:xfrm>
            <a:off x="1457087" y="605766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Signal Interpretation</a:t>
            </a:r>
            <a:endParaRPr lang="en-US" sz="2100" dirty="0"/>
          </a:p>
        </p:txBody>
      </p:sp>
      <p:sp>
        <p:nvSpPr>
          <p:cNvPr id="20" name="Text 17"/>
          <p:cNvSpPr/>
          <p:nvPr/>
        </p:nvSpPr>
        <p:spPr>
          <a:xfrm>
            <a:off x="1457087" y="6596539"/>
            <a:ext cx="926508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Analyze the signal for stylistic consistency and identify sharp transitions. These shifts indicate candidate change points later validated through statistical analysis.</a:t>
            </a:r>
            <a:endParaRPr lang="en-US" sz="1600" dirty="0"/>
          </a:p>
        </p:txBody>
      </p:sp>
      <p:pic>
        <p:nvPicPr>
          <p:cNvPr id="21" name="Image 1" descr="preencoded.png"/>
          <p:cNvPicPr>
            <a:picLocks noChangeAspect="1"/>
          </p:cNvPicPr>
          <p:nvPr/>
        </p:nvPicPr>
        <p:blipFill>
          <a:blip r:embed="rId4"/>
          <a:stretch>
            <a:fillRect/>
          </a:stretch>
        </p:blipFill>
        <p:spPr>
          <a:xfrm>
            <a:off x="11227713" y="1955602"/>
            <a:ext cx="2616398" cy="46165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2850"/>
            <a:ext cx="5031581" cy="595432"/>
          </a:xfrm>
          <a:prstGeom prst="rect">
            <a:avLst/>
          </a:prstGeom>
          <a:noFill/>
          <a:ln/>
        </p:spPr>
        <p:txBody>
          <a:bodyPr wrap="none" lIns="0" tIns="0" rIns="0" bIns="0" rtlCol="0" anchor="t"/>
          <a:lstStyle/>
          <a:p>
            <a:pPr marL="0" indent="0" algn="l" rtl="0">
              <a:lnSpc>
                <a:spcPts val="4650"/>
              </a:lnSpc>
              <a:buNone/>
            </a:pPr>
            <a:r>
              <a:rPr lang="en-US" sz="3750" b="1" dirty="0">
                <a:solidFill>
                  <a:srgbClr val="000000"/>
                </a:solidFill>
                <a:latin typeface="Petrona Bold" pitchFamily="34" charset="0"/>
                <a:ea typeface="Petrona Bold" pitchFamily="34" charset="-122"/>
                <a:cs typeface="Petrona Bold" pitchFamily="34" charset="-120"/>
              </a:rPr>
              <a:t>Changepoint Detection</a:t>
            </a:r>
            <a:endParaRPr lang="en-US" sz="3750" dirty="0"/>
          </a:p>
        </p:txBody>
      </p:sp>
      <p:sp>
        <p:nvSpPr>
          <p:cNvPr id="4" name="Shape 1"/>
          <p:cNvSpPr/>
          <p:nvPr/>
        </p:nvSpPr>
        <p:spPr>
          <a:xfrm>
            <a:off x="793790" y="17604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5" name="Image 1" descr="preencoded.png"/>
          <p:cNvPicPr>
            <a:picLocks noChangeAspect="1"/>
          </p:cNvPicPr>
          <p:nvPr/>
        </p:nvPicPr>
        <p:blipFill>
          <a:blip r:embed="rId4"/>
          <a:stretch>
            <a:fillRect/>
          </a:stretch>
        </p:blipFill>
        <p:spPr>
          <a:xfrm>
            <a:off x="854988" y="1785938"/>
            <a:ext cx="285750" cy="357188"/>
          </a:xfrm>
          <a:prstGeom prst="rect">
            <a:avLst/>
          </a:prstGeom>
        </p:spPr>
      </p:pic>
      <p:sp>
        <p:nvSpPr>
          <p:cNvPr id="6" name="Text 2"/>
          <p:cNvSpPr/>
          <p:nvPr/>
        </p:nvSpPr>
        <p:spPr>
          <a:xfrm>
            <a:off x="1383506" y="1822728"/>
            <a:ext cx="3123248"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Rolling Distance Calculation</a:t>
            </a:r>
            <a:endParaRPr lang="en-US" sz="1850" dirty="0"/>
          </a:p>
        </p:txBody>
      </p:sp>
      <p:sp>
        <p:nvSpPr>
          <p:cNvPr id="7" name="Text 3"/>
          <p:cNvSpPr/>
          <p:nvPr/>
        </p:nvSpPr>
        <p:spPr>
          <a:xfrm>
            <a:off x="1383506" y="2229207"/>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Compute average squared stylistic differences between consecutive chunks to identify potential transition points in the document's stylistic flow.</a:t>
            </a:r>
            <a:endParaRPr lang="en-US" sz="1400" dirty="0"/>
          </a:p>
        </p:txBody>
      </p:sp>
      <p:sp>
        <p:nvSpPr>
          <p:cNvPr id="8" name="Shape 4"/>
          <p:cNvSpPr/>
          <p:nvPr/>
        </p:nvSpPr>
        <p:spPr>
          <a:xfrm>
            <a:off x="793790" y="31726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9" name="Image 2" descr="preencoded.png"/>
          <p:cNvPicPr>
            <a:picLocks noChangeAspect="1"/>
          </p:cNvPicPr>
          <p:nvPr/>
        </p:nvPicPr>
        <p:blipFill>
          <a:blip r:embed="rId5"/>
          <a:stretch>
            <a:fillRect/>
          </a:stretch>
        </p:blipFill>
        <p:spPr>
          <a:xfrm>
            <a:off x="854988" y="3198138"/>
            <a:ext cx="285750" cy="357188"/>
          </a:xfrm>
          <a:prstGeom prst="rect">
            <a:avLst/>
          </a:prstGeom>
        </p:spPr>
      </p:pic>
      <p:sp>
        <p:nvSpPr>
          <p:cNvPr id="10" name="Text 5"/>
          <p:cNvSpPr/>
          <p:nvPr/>
        </p:nvSpPr>
        <p:spPr>
          <a:xfrm>
            <a:off x="1383506" y="3234928"/>
            <a:ext cx="2974419"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Changepoint Identification</a:t>
            </a:r>
            <a:endParaRPr lang="en-US" sz="1850" dirty="0"/>
          </a:p>
        </p:txBody>
      </p:sp>
      <p:sp>
        <p:nvSpPr>
          <p:cNvPr id="11" name="Text 6"/>
          <p:cNvSpPr/>
          <p:nvPr/>
        </p:nvSpPr>
        <p:spPr>
          <a:xfrm>
            <a:off x="1383506" y="3641407"/>
            <a:ext cx="6966704" cy="870823"/>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a Discrete Wavelet Transform (DWT) to the rolling distance signal to extract multi-scale detail coefficients. Identify local maxima in these coefficients as statistically significant stylistic shifts.</a:t>
            </a:r>
            <a:endParaRPr lang="en-US" sz="1400" dirty="0"/>
          </a:p>
        </p:txBody>
      </p:sp>
      <p:sp>
        <p:nvSpPr>
          <p:cNvPr id="12" name="Shape 7"/>
          <p:cNvSpPr/>
          <p:nvPr/>
        </p:nvSpPr>
        <p:spPr>
          <a:xfrm>
            <a:off x="793790" y="48751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3" name="Image 3" descr="preencoded.png"/>
          <p:cNvPicPr>
            <a:picLocks noChangeAspect="1"/>
          </p:cNvPicPr>
          <p:nvPr/>
        </p:nvPicPr>
        <p:blipFill>
          <a:blip r:embed="rId6"/>
          <a:stretch>
            <a:fillRect/>
          </a:stretch>
        </p:blipFill>
        <p:spPr>
          <a:xfrm>
            <a:off x="854988" y="4900613"/>
            <a:ext cx="285750" cy="357188"/>
          </a:xfrm>
          <a:prstGeom prst="rect">
            <a:avLst/>
          </a:prstGeom>
        </p:spPr>
      </p:pic>
      <p:sp>
        <p:nvSpPr>
          <p:cNvPr id="14" name="Text 8"/>
          <p:cNvSpPr/>
          <p:nvPr/>
        </p:nvSpPr>
        <p:spPr>
          <a:xfrm>
            <a:off x="1383506" y="4937403"/>
            <a:ext cx="2381607"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Consensus Voting</a:t>
            </a:r>
            <a:endParaRPr lang="en-US" sz="1850" dirty="0"/>
          </a:p>
        </p:txBody>
      </p:sp>
      <p:sp>
        <p:nvSpPr>
          <p:cNvPr id="15" name="Text 9"/>
          <p:cNvSpPr/>
          <p:nvPr/>
        </p:nvSpPr>
        <p:spPr>
          <a:xfrm>
            <a:off x="1383506" y="5343882"/>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a majority voting mechanism across multiple classifier outputs to validate peaks and ensure reliable, robust detection of genuine stylistic changes.</a:t>
            </a:r>
            <a:endParaRPr lang="en-US" sz="1400" dirty="0"/>
          </a:p>
        </p:txBody>
      </p:sp>
      <p:sp>
        <p:nvSpPr>
          <p:cNvPr id="16" name="Shape 10"/>
          <p:cNvSpPr/>
          <p:nvPr/>
        </p:nvSpPr>
        <p:spPr>
          <a:xfrm>
            <a:off x="793790" y="62873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7" name="Image 4" descr="preencoded.png"/>
          <p:cNvPicPr>
            <a:picLocks noChangeAspect="1"/>
          </p:cNvPicPr>
          <p:nvPr/>
        </p:nvPicPr>
        <p:blipFill>
          <a:blip r:embed="rId7"/>
          <a:stretch>
            <a:fillRect/>
          </a:stretch>
        </p:blipFill>
        <p:spPr>
          <a:xfrm>
            <a:off x="854988" y="6312813"/>
            <a:ext cx="285750" cy="357188"/>
          </a:xfrm>
          <a:prstGeom prst="rect">
            <a:avLst/>
          </a:prstGeom>
        </p:spPr>
      </p:pic>
      <p:sp>
        <p:nvSpPr>
          <p:cNvPr id="18" name="Text 11"/>
          <p:cNvSpPr/>
          <p:nvPr/>
        </p:nvSpPr>
        <p:spPr>
          <a:xfrm>
            <a:off x="1383506" y="6349603"/>
            <a:ext cx="2441972"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Boundary Finalization</a:t>
            </a:r>
            <a:endParaRPr lang="en-US" sz="1850" dirty="0"/>
          </a:p>
        </p:txBody>
      </p:sp>
      <p:sp>
        <p:nvSpPr>
          <p:cNvPr id="19" name="Text 12"/>
          <p:cNvSpPr/>
          <p:nvPr/>
        </p:nvSpPr>
        <p:spPr>
          <a:xfrm>
            <a:off x="1383506" y="6756083"/>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Establish final stylistic boundaries based on consensus results, providing clear demarcation of stylistic shifts within the document.</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36151"/>
            <a:ext cx="3870246" cy="483751"/>
          </a:xfrm>
          <a:prstGeom prst="rect">
            <a:avLst/>
          </a:prstGeom>
          <a:noFill/>
          <a:ln/>
        </p:spPr>
        <p:txBody>
          <a:bodyPr wrap="none" lIns="0" tIns="0" rIns="0" bIns="0" rtlCol="0" anchor="t"/>
          <a:lstStyle/>
          <a:p>
            <a:pPr marL="0" indent="0" algn="l" rtl="0">
              <a:lnSpc>
                <a:spcPts val="3800"/>
              </a:lnSpc>
              <a:buNone/>
            </a:pPr>
            <a:r>
              <a:rPr lang="en-US" sz="3000" b="1" dirty="0">
                <a:solidFill>
                  <a:srgbClr val="000000"/>
                </a:solidFill>
                <a:latin typeface="Petrona Bold" pitchFamily="34" charset="0"/>
                <a:ea typeface="Petrona Bold" pitchFamily="34" charset="-122"/>
                <a:cs typeface="Petrona Bold" pitchFamily="34" charset="-120"/>
              </a:rPr>
              <a:t>UML - Class Diagram</a:t>
            </a:r>
            <a:endParaRPr lang="en-US" sz="3000" dirty="0"/>
          </a:p>
        </p:txBody>
      </p:sp>
      <p:pic>
        <p:nvPicPr>
          <p:cNvPr id="5" name="Image 1" descr="preencoded.png"/>
          <p:cNvPicPr>
            <a:picLocks noChangeAspect="1"/>
          </p:cNvPicPr>
          <p:nvPr/>
        </p:nvPicPr>
        <p:blipFill>
          <a:blip r:embed="rId4"/>
          <a:stretch>
            <a:fillRect/>
          </a:stretch>
        </p:blipFill>
        <p:spPr>
          <a:xfrm>
            <a:off x="3452813" y="1341001"/>
            <a:ext cx="7724656" cy="62524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059656"/>
            <a:ext cx="6903244"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UML - Sequence Diagram</a:t>
            </a:r>
            <a:endParaRPr lang="en-US" sz="4650" dirty="0"/>
          </a:p>
        </p:txBody>
      </p:sp>
      <p:pic>
        <p:nvPicPr>
          <p:cNvPr id="5" name="Image 1" descr="preencoded.png"/>
          <p:cNvPicPr>
            <a:picLocks noChangeAspect="1"/>
          </p:cNvPicPr>
          <p:nvPr/>
        </p:nvPicPr>
        <p:blipFill>
          <a:blip r:embed="rId4"/>
          <a:stretch>
            <a:fillRect/>
          </a:stretch>
        </p:blipFill>
        <p:spPr>
          <a:xfrm>
            <a:off x="793790" y="2144078"/>
            <a:ext cx="13042821" cy="50258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94197"/>
            <a:ext cx="7219355"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Implementation Workflow</a:t>
            </a:r>
            <a:endParaRPr lang="en-US" sz="4650" dirty="0"/>
          </a:p>
        </p:txBody>
      </p:sp>
      <p:pic>
        <p:nvPicPr>
          <p:cNvPr id="5" name="Image 1" descr="preencoded.png"/>
          <p:cNvPicPr>
            <a:picLocks noChangeAspect="1"/>
          </p:cNvPicPr>
          <p:nvPr/>
        </p:nvPicPr>
        <p:blipFill>
          <a:blip r:embed="rId4"/>
          <a:stretch>
            <a:fillRect/>
          </a:stretch>
        </p:blipFill>
        <p:spPr>
          <a:xfrm>
            <a:off x="801410" y="2424589"/>
            <a:ext cx="3120747" cy="3120747"/>
          </a:xfrm>
          <a:prstGeom prst="rect">
            <a:avLst/>
          </a:prstGeom>
        </p:spPr>
      </p:pic>
      <p:pic>
        <p:nvPicPr>
          <p:cNvPr id="6" name="Image 2" descr="preencoded.png"/>
          <p:cNvPicPr>
            <a:picLocks noChangeAspect="1"/>
          </p:cNvPicPr>
          <p:nvPr/>
        </p:nvPicPr>
        <p:blipFill>
          <a:blip r:embed="rId5"/>
          <a:stretch>
            <a:fillRect/>
          </a:stretch>
        </p:blipFill>
        <p:spPr>
          <a:xfrm>
            <a:off x="4103608" y="2424589"/>
            <a:ext cx="3120866" cy="3120866"/>
          </a:xfrm>
          <a:prstGeom prst="rect">
            <a:avLst/>
          </a:prstGeom>
        </p:spPr>
      </p:pic>
      <p:pic>
        <p:nvPicPr>
          <p:cNvPr id="7" name="Image 3" descr="preencoded.png"/>
          <p:cNvPicPr>
            <a:picLocks noChangeAspect="1"/>
          </p:cNvPicPr>
          <p:nvPr/>
        </p:nvPicPr>
        <p:blipFill>
          <a:blip r:embed="rId6"/>
          <a:stretch>
            <a:fillRect/>
          </a:stretch>
        </p:blipFill>
        <p:spPr>
          <a:xfrm>
            <a:off x="7405926" y="2424589"/>
            <a:ext cx="3120747" cy="3120747"/>
          </a:xfrm>
          <a:prstGeom prst="rect">
            <a:avLst/>
          </a:prstGeom>
        </p:spPr>
      </p:pic>
      <p:pic>
        <p:nvPicPr>
          <p:cNvPr id="8" name="Image 4" descr="preencoded.png"/>
          <p:cNvPicPr>
            <a:picLocks noChangeAspect="1"/>
          </p:cNvPicPr>
          <p:nvPr/>
        </p:nvPicPr>
        <p:blipFill>
          <a:blip r:embed="rId7"/>
          <a:stretch>
            <a:fillRect/>
          </a:stretch>
        </p:blipFill>
        <p:spPr>
          <a:xfrm>
            <a:off x="10708124" y="2424589"/>
            <a:ext cx="3120866" cy="3120866"/>
          </a:xfrm>
          <a:prstGeom prst="rect">
            <a:avLst/>
          </a:prstGeom>
        </p:spPr>
      </p:pic>
      <p:sp>
        <p:nvSpPr>
          <p:cNvPr id="9" name="Text 2"/>
          <p:cNvSpPr/>
          <p:nvPr/>
        </p:nvSpPr>
        <p:spPr>
          <a:xfrm>
            <a:off x="793790" y="5946577"/>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suggested implementation is going to be based on Python 3.10 in the Google Colab environment with a comprehensive technical stack including TensorFlow, scikit-learn, NumPy, pandas, transformers, gensim, and NLTK. The workflow progresses through distinct stages as mentioned on slide 6.</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945237"/>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Testing Plan</a:t>
            </a:r>
            <a:endParaRPr lang="en-US" sz="4650" dirty="0"/>
          </a:p>
        </p:txBody>
      </p:sp>
      <p:sp>
        <p:nvSpPr>
          <p:cNvPr id="5" name="Shape 2"/>
          <p:cNvSpPr/>
          <p:nvPr/>
        </p:nvSpPr>
        <p:spPr>
          <a:xfrm>
            <a:off x="793790" y="2029658"/>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70347" y="2061567"/>
            <a:ext cx="357188" cy="446484"/>
          </a:xfrm>
          <a:prstGeom prst="rect">
            <a:avLst/>
          </a:prstGeom>
        </p:spPr>
      </p:pic>
      <p:sp>
        <p:nvSpPr>
          <p:cNvPr id="7" name="Text 3"/>
          <p:cNvSpPr/>
          <p:nvPr/>
        </p:nvSpPr>
        <p:spPr>
          <a:xfrm>
            <a:off x="1530906" y="2107525"/>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Objective</a:t>
            </a:r>
            <a:endParaRPr lang="en-US" sz="2300" dirty="0"/>
          </a:p>
        </p:txBody>
      </p:sp>
      <p:sp>
        <p:nvSpPr>
          <p:cNvPr id="8" name="Text 4"/>
          <p:cNvSpPr/>
          <p:nvPr/>
        </p:nvSpPr>
        <p:spPr>
          <a:xfrm>
            <a:off x="1530906" y="2615684"/>
            <a:ext cx="5642491"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plan outlines our intended evaluation strategy. No testing has been performed yet. Our testing objective is to verify the system's reliability in identifying stylistic shifts within documents.</a:t>
            </a:r>
            <a:endParaRPr lang="en-US" sz="1750" dirty="0"/>
          </a:p>
        </p:txBody>
      </p:sp>
      <p:sp>
        <p:nvSpPr>
          <p:cNvPr id="9" name="Shape 5"/>
          <p:cNvSpPr/>
          <p:nvPr/>
        </p:nvSpPr>
        <p:spPr>
          <a:xfrm>
            <a:off x="7456884" y="2029658"/>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7533442" y="2061567"/>
            <a:ext cx="357188" cy="446484"/>
          </a:xfrm>
          <a:prstGeom prst="rect">
            <a:avLst/>
          </a:prstGeom>
        </p:spPr>
      </p:pic>
      <p:sp>
        <p:nvSpPr>
          <p:cNvPr id="11" name="Text 6"/>
          <p:cNvSpPr/>
          <p:nvPr/>
        </p:nvSpPr>
        <p:spPr>
          <a:xfrm>
            <a:off x="8194000" y="2107525"/>
            <a:ext cx="3148012"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Ground Truth Creation</a:t>
            </a:r>
            <a:endParaRPr lang="en-US" sz="2300" dirty="0"/>
          </a:p>
        </p:txBody>
      </p:sp>
      <p:sp>
        <p:nvSpPr>
          <p:cNvPr id="12" name="Text 7"/>
          <p:cNvSpPr/>
          <p:nvPr/>
        </p:nvSpPr>
        <p:spPr>
          <a:xfrm>
            <a:off x="8194000" y="2615684"/>
            <a:ext cx="5642610"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will create synthetic texts with manually annotated boundaries to serve as ground truth for evaluation.</a:t>
            </a:r>
            <a:endParaRPr lang="en-US" sz="1750" dirty="0"/>
          </a:p>
        </p:txBody>
      </p:sp>
      <p:sp>
        <p:nvSpPr>
          <p:cNvPr id="13" name="Shape 8"/>
          <p:cNvSpPr/>
          <p:nvPr/>
        </p:nvSpPr>
        <p:spPr>
          <a:xfrm>
            <a:off x="793790" y="4520922"/>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4" name="Image 3" descr="preencoded.png"/>
          <p:cNvPicPr>
            <a:picLocks noChangeAspect="1"/>
          </p:cNvPicPr>
          <p:nvPr/>
        </p:nvPicPr>
        <p:blipFill>
          <a:blip r:embed="rId6"/>
          <a:stretch>
            <a:fillRect/>
          </a:stretch>
        </p:blipFill>
        <p:spPr>
          <a:xfrm>
            <a:off x="870347" y="4552831"/>
            <a:ext cx="357188" cy="446484"/>
          </a:xfrm>
          <a:prstGeom prst="rect">
            <a:avLst/>
          </a:prstGeom>
        </p:spPr>
      </p:pic>
      <p:sp>
        <p:nvSpPr>
          <p:cNvPr id="15" name="Text 9"/>
          <p:cNvSpPr/>
          <p:nvPr/>
        </p:nvSpPr>
        <p:spPr>
          <a:xfrm>
            <a:off x="1530906" y="459878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Procedure</a:t>
            </a:r>
            <a:endParaRPr lang="en-US" sz="2300" dirty="0"/>
          </a:p>
        </p:txBody>
      </p:sp>
      <p:sp>
        <p:nvSpPr>
          <p:cNvPr id="16" name="Text 10"/>
          <p:cNvSpPr/>
          <p:nvPr/>
        </p:nvSpPr>
        <p:spPr>
          <a:xfrm>
            <a:off x="1530906" y="5106948"/>
            <a:ext cx="564249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testing procedure will involve multiple impostor-classifier configurations to ensure robust performance across different scenarios.</a:t>
            </a:r>
            <a:endParaRPr lang="en-US" sz="1750" dirty="0"/>
          </a:p>
        </p:txBody>
      </p:sp>
      <p:sp>
        <p:nvSpPr>
          <p:cNvPr id="17" name="Shape 11"/>
          <p:cNvSpPr/>
          <p:nvPr/>
        </p:nvSpPr>
        <p:spPr>
          <a:xfrm>
            <a:off x="7456884" y="4520922"/>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8" name="Image 4" descr="preencoded.png"/>
          <p:cNvPicPr>
            <a:picLocks noChangeAspect="1"/>
          </p:cNvPicPr>
          <p:nvPr/>
        </p:nvPicPr>
        <p:blipFill>
          <a:blip r:embed="rId7"/>
          <a:stretch>
            <a:fillRect/>
          </a:stretch>
        </p:blipFill>
        <p:spPr>
          <a:xfrm>
            <a:off x="7533442" y="4552831"/>
            <a:ext cx="357188" cy="446484"/>
          </a:xfrm>
          <a:prstGeom prst="rect">
            <a:avLst/>
          </a:prstGeom>
        </p:spPr>
      </p:pic>
      <p:sp>
        <p:nvSpPr>
          <p:cNvPr id="19" name="Text 12"/>
          <p:cNvSpPr/>
          <p:nvPr/>
        </p:nvSpPr>
        <p:spPr>
          <a:xfrm>
            <a:off x="8194000" y="459878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Evaluation Metrics</a:t>
            </a:r>
            <a:endParaRPr lang="en-US" sz="2300" dirty="0"/>
          </a:p>
        </p:txBody>
      </p:sp>
      <p:sp>
        <p:nvSpPr>
          <p:cNvPr id="20" name="Text 13"/>
          <p:cNvSpPr/>
          <p:nvPr/>
        </p:nvSpPr>
        <p:spPr>
          <a:xfrm>
            <a:off x="8194000" y="5106948"/>
            <a:ext cx="5642610"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Evaluation will focus on precision (accurate boundary detection), recall (complete boundary coverage), and F1-score (balanced performance measure), with particular attention to minimizing false positives while maximizing true positive detection.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68072"/>
            <a:ext cx="4167902" cy="521017"/>
          </a:xfrm>
          <a:prstGeom prst="rect">
            <a:avLst/>
          </a:prstGeom>
          <a:noFill/>
          <a:ln/>
        </p:spPr>
        <p:txBody>
          <a:bodyPr wrap="none" lIns="0" tIns="0" rIns="0" bIns="0" rtlCol="0" anchor="t"/>
          <a:lstStyle/>
          <a:p>
            <a:pPr marL="0" indent="0" algn="l" rtl="0">
              <a:lnSpc>
                <a:spcPts val="4100"/>
              </a:lnSpc>
              <a:buNone/>
            </a:pPr>
            <a:r>
              <a:rPr lang="en-US" sz="3250" b="1" dirty="0">
                <a:solidFill>
                  <a:srgbClr val="000000"/>
                </a:solidFill>
                <a:latin typeface="Petrona Bold" pitchFamily="34" charset="0"/>
                <a:ea typeface="Petrona Bold" pitchFamily="34" charset="-122"/>
                <a:cs typeface="Petrona Bold" pitchFamily="34" charset="-120"/>
              </a:rPr>
              <a:t>Formal Testing Plan</a:t>
            </a:r>
            <a:endParaRPr lang="en-US" sz="3250" dirty="0"/>
          </a:p>
        </p:txBody>
      </p:sp>
      <p:sp>
        <p:nvSpPr>
          <p:cNvPr id="5" name="Shape 2"/>
          <p:cNvSpPr/>
          <p:nvPr/>
        </p:nvSpPr>
        <p:spPr>
          <a:xfrm>
            <a:off x="793790" y="1527215"/>
            <a:ext cx="13042821" cy="5934194"/>
          </a:xfrm>
          <a:prstGeom prst="roundRect">
            <a:avLst>
              <a:gd name="adj" fmla="val 1124"/>
            </a:avLst>
          </a:prstGeom>
          <a:noFill/>
          <a:ln w="7620">
            <a:solidFill>
              <a:srgbClr val="000000">
                <a:alpha val="8000"/>
              </a:srgbClr>
            </a:solidFill>
            <a:prstDash val="solid"/>
          </a:ln>
        </p:spPr>
        <p:txBody>
          <a:bodyPr/>
          <a:lstStyle/>
          <a:p>
            <a:pPr algn="l" rtl="0"/>
            <a:endParaRPr lang="he-IL"/>
          </a:p>
        </p:txBody>
      </p:sp>
      <p:sp>
        <p:nvSpPr>
          <p:cNvPr id="6" name="Shape 3"/>
          <p:cNvSpPr/>
          <p:nvPr/>
        </p:nvSpPr>
        <p:spPr>
          <a:xfrm>
            <a:off x="801410" y="1534835"/>
            <a:ext cx="13027581" cy="408980"/>
          </a:xfrm>
          <a:prstGeom prst="rect">
            <a:avLst/>
          </a:prstGeom>
          <a:solidFill>
            <a:srgbClr val="FFFFFF">
              <a:alpha val="4000"/>
            </a:srgbClr>
          </a:solidFill>
          <a:ln/>
        </p:spPr>
        <p:txBody>
          <a:bodyPr/>
          <a:lstStyle/>
          <a:p>
            <a:pPr algn="l" rtl="0"/>
            <a:endParaRPr lang="he-IL"/>
          </a:p>
        </p:txBody>
      </p:sp>
      <p:sp>
        <p:nvSpPr>
          <p:cNvPr id="7" name="Text 4"/>
          <p:cNvSpPr/>
          <p:nvPr/>
        </p:nvSpPr>
        <p:spPr>
          <a:xfrm>
            <a:off x="960477" y="1637705"/>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Component</a:t>
            </a:r>
            <a:endParaRPr lang="en-US" sz="1000" dirty="0"/>
          </a:p>
        </p:txBody>
      </p:sp>
      <p:sp>
        <p:nvSpPr>
          <p:cNvPr id="8" name="Text 5"/>
          <p:cNvSpPr/>
          <p:nvPr/>
        </p:nvSpPr>
        <p:spPr>
          <a:xfrm>
            <a:off x="2918341" y="1637705"/>
            <a:ext cx="2040731"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Test/Unit</a:t>
            </a:r>
            <a:endParaRPr lang="en-US" sz="1000" dirty="0"/>
          </a:p>
        </p:txBody>
      </p:sp>
      <p:sp>
        <p:nvSpPr>
          <p:cNvPr id="9" name="Text 6"/>
          <p:cNvSpPr/>
          <p:nvPr/>
        </p:nvSpPr>
        <p:spPr>
          <a:xfrm>
            <a:off x="5284113" y="1637705"/>
            <a:ext cx="2114907"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Input</a:t>
            </a:r>
            <a:endParaRPr lang="en-US" sz="1000" dirty="0"/>
          </a:p>
        </p:txBody>
      </p:sp>
      <p:sp>
        <p:nvSpPr>
          <p:cNvPr id="10" name="Text 7"/>
          <p:cNvSpPr/>
          <p:nvPr/>
        </p:nvSpPr>
        <p:spPr>
          <a:xfrm>
            <a:off x="7724061" y="1637705"/>
            <a:ext cx="260484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Expected Output</a:t>
            </a:r>
            <a:endParaRPr lang="en-US" sz="1000" dirty="0"/>
          </a:p>
        </p:txBody>
      </p:sp>
      <p:sp>
        <p:nvSpPr>
          <p:cNvPr id="11" name="Text 8"/>
          <p:cNvSpPr/>
          <p:nvPr/>
        </p:nvSpPr>
        <p:spPr>
          <a:xfrm>
            <a:off x="10653951" y="1637705"/>
            <a:ext cx="301632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Method</a:t>
            </a:r>
            <a:endParaRPr lang="en-US" sz="1000" dirty="0"/>
          </a:p>
        </p:txBody>
      </p:sp>
      <p:sp>
        <p:nvSpPr>
          <p:cNvPr id="12" name="Shape 9"/>
          <p:cNvSpPr/>
          <p:nvPr/>
        </p:nvSpPr>
        <p:spPr>
          <a:xfrm>
            <a:off x="801410" y="1943814"/>
            <a:ext cx="13027581" cy="612219"/>
          </a:xfrm>
          <a:prstGeom prst="rect">
            <a:avLst/>
          </a:prstGeom>
          <a:solidFill>
            <a:srgbClr val="000000">
              <a:alpha val="4000"/>
            </a:srgbClr>
          </a:solidFill>
          <a:ln/>
        </p:spPr>
        <p:txBody>
          <a:bodyPr/>
          <a:lstStyle/>
          <a:p>
            <a:pPr algn="l" rtl="0"/>
            <a:endParaRPr lang="he-IL"/>
          </a:p>
        </p:txBody>
      </p:sp>
      <p:sp>
        <p:nvSpPr>
          <p:cNvPr id="13" name="Text 10"/>
          <p:cNvSpPr/>
          <p:nvPr/>
        </p:nvSpPr>
        <p:spPr>
          <a:xfrm>
            <a:off x="960477" y="204668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Tokenizer &amp; Batching</a:t>
            </a:r>
            <a:endParaRPr lang="en-US" sz="1000" dirty="0"/>
          </a:p>
        </p:txBody>
      </p:sp>
      <p:sp>
        <p:nvSpPr>
          <p:cNvPr id="14" name="Text 11"/>
          <p:cNvSpPr/>
          <p:nvPr/>
        </p:nvSpPr>
        <p:spPr>
          <a:xfrm>
            <a:off x="2918341" y="204668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Tokenization accuracy, batch integrity</a:t>
            </a:r>
            <a:endParaRPr lang="en-US" sz="1000" dirty="0"/>
          </a:p>
        </p:txBody>
      </p:sp>
      <p:sp>
        <p:nvSpPr>
          <p:cNvPr id="15" name="Text 12"/>
          <p:cNvSpPr/>
          <p:nvPr/>
        </p:nvSpPr>
        <p:spPr>
          <a:xfrm>
            <a:off x="5284113" y="2046684"/>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Raw text documents (diverse styles)</a:t>
            </a:r>
            <a:endParaRPr lang="en-US" sz="1000" dirty="0"/>
          </a:p>
        </p:txBody>
      </p:sp>
      <p:sp>
        <p:nvSpPr>
          <p:cNvPr id="16" name="Text 13"/>
          <p:cNvSpPr/>
          <p:nvPr/>
        </p:nvSpPr>
        <p:spPr>
          <a:xfrm>
            <a:off x="7724061" y="204668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Correctly tokenized sequences, fixed-size batches</a:t>
            </a:r>
            <a:endParaRPr lang="en-US" sz="1000" dirty="0"/>
          </a:p>
        </p:txBody>
      </p:sp>
      <p:sp>
        <p:nvSpPr>
          <p:cNvPr id="17" name="Text 14"/>
          <p:cNvSpPr/>
          <p:nvPr/>
        </p:nvSpPr>
        <p:spPr>
          <a:xfrm>
            <a:off x="10653951" y="204668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inspection, assert batch dimensions, vocabulary verification</a:t>
            </a:r>
            <a:endParaRPr lang="en-US" sz="1000" dirty="0"/>
          </a:p>
        </p:txBody>
      </p:sp>
      <p:sp>
        <p:nvSpPr>
          <p:cNvPr id="18" name="Shape 15"/>
          <p:cNvSpPr/>
          <p:nvPr/>
        </p:nvSpPr>
        <p:spPr>
          <a:xfrm>
            <a:off x="801410" y="2556034"/>
            <a:ext cx="13027581" cy="612219"/>
          </a:xfrm>
          <a:prstGeom prst="rect">
            <a:avLst/>
          </a:prstGeom>
          <a:solidFill>
            <a:srgbClr val="FFFFFF">
              <a:alpha val="4000"/>
            </a:srgbClr>
          </a:solidFill>
          <a:ln/>
        </p:spPr>
        <p:txBody>
          <a:bodyPr/>
          <a:lstStyle/>
          <a:p>
            <a:pPr algn="l" rtl="0"/>
            <a:endParaRPr lang="he-IL"/>
          </a:p>
        </p:txBody>
      </p:sp>
      <p:sp>
        <p:nvSpPr>
          <p:cNvPr id="19" name="Text 16"/>
          <p:cNvSpPr/>
          <p:nvPr/>
        </p:nvSpPr>
        <p:spPr>
          <a:xfrm>
            <a:off x="960477" y="265890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Embedding Generation</a:t>
            </a:r>
            <a:endParaRPr lang="en-US" sz="1000" dirty="0"/>
          </a:p>
        </p:txBody>
      </p:sp>
      <p:sp>
        <p:nvSpPr>
          <p:cNvPr id="20" name="Text 17"/>
          <p:cNvSpPr/>
          <p:nvPr/>
        </p:nvSpPr>
        <p:spPr>
          <a:xfrm>
            <a:off x="2918341" y="265890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Semantic coherence, dimensional consistency</a:t>
            </a:r>
            <a:endParaRPr lang="en-US" sz="1000" dirty="0"/>
          </a:p>
        </p:txBody>
      </p:sp>
      <p:sp>
        <p:nvSpPr>
          <p:cNvPr id="21" name="Text 18"/>
          <p:cNvSpPr/>
          <p:nvPr/>
        </p:nvSpPr>
        <p:spPr>
          <a:xfrm>
            <a:off x="5284113" y="2658904"/>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Tokenized text batches</a:t>
            </a:r>
            <a:endParaRPr lang="en-US" sz="1000" dirty="0"/>
          </a:p>
        </p:txBody>
      </p:sp>
      <p:sp>
        <p:nvSpPr>
          <p:cNvPr id="22" name="Text 19"/>
          <p:cNvSpPr/>
          <p:nvPr/>
        </p:nvSpPr>
        <p:spPr>
          <a:xfrm>
            <a:off x="7724061" y="265890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Contextually relevant numerical vector representations</a:t>
            </a:r>
            <a:endParaRPr lang="en-US" sz="1000" dirty="0"/>
          </a:p>
        </p:txBody>
      </p:sp>
      <p:sp>
        <p:nvSpPr>
          <p:cNvPr id="23" name="Text 20"/>
          <p:cNvSpPr/>
          <p:nvPr/>
        </p:nvSpPr>
        <p:spPr>
          <a:xfrm>
            <a:off x="10653951" y="265890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Cosine similarity for related texts, dimensionality checks</a:t>
            </a:r>
            <a:endParaRPr lang="en-US" sz="1000" dirty="0"/>
          </a:p>
        </p:txBody>
      </p:sp>
      <p:sp>
        <p:nvSpPr>
          <p:cNvPr id="24" name="Shape 21"/>
          <p:cNvSpPr/>
          <p:nvPr/>
        </p:nvSpPr>
        <p:spPr>
          <a:xfrm>
            <a:off x="801410" y="3168253"/>
            <a:ext cx="13027581" cy="612219"/>
          </a:xfrm>
          <a:prstGeom prst="rect">
            <a:avLst/>
          </a:prstGeom>
          <a:solidFill>
            <a:srgbClr val="000000">
              <a:alpha val="4000"/>
            </a:srgbClr>
          </a:solidFill>
          <a:ln/>
        </p:spPr>
        <p:txBody>
          <a:bodyPr/>
          <a:lstStyle/>
          <a:p>
            <a:pPr algn="l" rtl="0"/>
            <a:endParaRPr lang="he-IL"/>
          </a:p>
        </p:txBody>
      </p:sp>
      <p:sp>
        <p:nvSpPr>
          <p:cNvPr id="25" name="Text 22"/>
          <p:cNvSpPr/>
          <p:nvPr/>
        </p:nvSpPr>
        <p:spPr>
          <a:xfrm>
            <a:off x="960477" y="327112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Classifier (CNN/BERT)</a:t>
            </a:r>
            <a:endParaRPr lang="en-US" sz="1000" dirty="0"/>
          </a:p>
        </p:txBody>
      </p:sp>
      <p:sp>
        <p:nvSpPr>
          <p:cNvPr id="26" name="Text 23"/>
          <p:cNvSpPr/>
          <p:nvPr/>
        </p:nvSpPr>
        <p:spPr>
          <a:xfrm>
            <a:off x="2918341" y="3271123"/>
            <a:ext cx="2040731"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discrimination accuracy</a:t>
            </a:r>
            <a:endParaRPr lang="en-US" sz="1000" dirty="0"/>
          </a:p>
        </p:txBody>
      </p:sp>
      <p:sp>
        <p:nvSpPr>
          <p:cNvPr id="27" name="Text 24"/>
          <p:cNvSpPr/>
          <p:nvPr/>
        </p:nvSpPr>
        <p:spPr>
          <a:xfrm>
            <a:off x="5284113" y="327112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Embeddings of stylistic chunks, ground truth labels</a:t>
            </a:r>
            <a:endParaRPr lang="en-US" sz="1000" dirty="0"/>
          </a:p>
        </p:txBody>
      </p:sp>
      <p:sp>
        <p:nvSpPr>
          <p:cNvPr id="28" name="Text 25"/>
          <p:cNvSpPr/>
          <p:nvPr/>
        </p:nvSpPr>
        <p:spPr>
          <a:xfrm>
            <a:off x="7724061" y="3271123"/>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classification of stylistic origin</a:t>
            </a:r>
            <a:endParaRPr lang="en-US" sz="1000" dirty="0"/>
          </a:p>
        </p:txBody>
      </p:sp>
      <p:sp>
        <p:nvSpPr>
          <p:cNvPr id="29" name="Text 26"/>
          <p:cNvSpPr/>
          <p:nvPr/>
        </p:nvSpPr>
        <p:spPr>
          <a:xfrm>
            <a:off x="10653951" y="327112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Recall, F1-score against ground truth (synthetic data)</a:t>
            </a:r>
            <a:endParaRPr lang="en-US" sz="1000" dirty="0"/>
          </a:p>
        </p:txBody>
      </p:sp>
      <p:sp>
        <p:nvSpPr>
          <p:cNvPr id="30" name="Shape 27"/>
          <p:cNvSpPr/>
          <p:nvPr/>
        </p:nvSpPr>
        <p:spPr>
          <a:xfrm>
            <a:off x="801410" y="3780473"/>
            <a:ext cx="13027581" cy="612219"/>
          </a:xfrm>
          <a:prstGeom prst="rect">
            <a:avLst/>
          </a:prstGeom>
          <a:solidFill>
            <a:srgbClr val="FFFFFF">
              <a:alpha val="4000"/>
            </a:srgbClr>
          </a:solidFill>
          <a:ln/>
        </p:spPr>
        <p:txBody>
          <a:bodyPr/>
          <a:lstStyle/>
          <a:p>
            <a:pPr algn="l" rtl="0"/>
            <a:endParaRPr lang="he-IL"/>
          </a:p>
        </p:txBody>
      </p:sp>
      <p:sp>
        <p:nvSpPr>
          <p:cNvPr id="31" name="Text 28"/>
          <p:cNvSpPr/>
          <p:nvPr/>
        </p:nvSpPr>
        <p:spPr>
          <a:xfrm>
            <a:off x="960477" y="388334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Chunk Aggregation</a:t>
            </a:r>
            <a:endParaRPr lang="en-US" sz="1000" dirty="0"/>
          </a:p>
        </p:txBody>
      </p:sp>
      <p:sp>
        <p:nvSpPr>
          <p:cNvPr id="32" name="Text 29"/>
          <p:cNvSpPr/>
          <p:nvPr/>
        </p:nvSpPr>
        <p:spPr>
          <a:xfrm>
            <a:off x="2918341" y="3883343"/>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combination of chunk outputs</a:t>
            </a:r>
            <a:endParaRPr lang="en-US" sz="1000" dirty="0"/>
          </a:p>
        </p:txBody>
      </p:sp>
      <p:sp>
        <p:nvSpPr>
          <p:cNvPr id="33" name="Text 30"/>
          <p:cNvSpPr/>
          <p:nvPr/>
        </p:nvSpPr>
        <p:spPr>
          <a:xfrm>
            <a:off x="5284113" y="388334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Classifier outputs (labels/probabilities)</a:t>
            </a:r>
            <a:endParaRPr lang="en-US" sz="1000" dirty="0"/>
          </a:p>
        </p:txBody>
      </p:sp>
      <p:sp>
        <p:nvSpPr>
          <p:cNvPr id="34" name="Text 31"/>
          <p:cNvSpPr/>
          <p:nvPr/>
        </p:nvSpPr>
        <p:spPr>
          <a:xfrm>
            <a:off x="7724061" y="3883343"/>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Coherent, aggregated stylistic representations</a:t>
            </a:r>
            <a:endParaRPr lang="en-US" sz="1000" dirty="0"/>
          </a:p>
        </p:txBody>
      </p:sp>
      <p:sp>
        <p:nvSpPr>
          <p:cNvPr id="35" name="Text 32"/>
          <p:cNvSpPr/>
          <p:nvPr/>
        </p:nvSpPr>
        <p:spPr>
          <a:xfrm>
            <a:off x="10653951" y="388334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Cross-validation with known changes, consistency checks</a:t>
            </a:r>
            <a:endParaRPr lang="en-US" sz="1000" dirty="0"/>
          </a:p>
        </p:txBody>
      </p:sp>
      <p:sp>
        <p:nvSpPr>
          <p:cNvPr id="36" name="Shape 33"/>
          <p:cNvSpPr/>
          <p:nvPr/>
        </p:nvSpPr>
        <p:spPr>
          <a:xfrm>
            <a:off x="801410" y="4392692"/>
            <a:ext cx="13027581" cy="612219"/>
          </a:xfrm>
          <a:prstGeom prst="rect">
            <a:avLst/>
          </a:prstGeom>
          <a:solidFill>
            <a:srgbClr val="000000">
              <a:alpha val="4000"/>
            </a:srgbClr>
          </a:solidFill>
          <a:ln/>
        </p:spPr>
        <p:txBody>
          <a:bodyPr/>
          <a:lstStyle/>
          <a:p>
            <a:pPr algn="l" rtl="0"/>
            <a:endParaRPr lang="he-IL"/>
          </a:p>
        </p:txBody>
      </p:sp>
      <p:sp>
        <p:nvSpPr>
          <p:cNvPr id="37" name="Text 34"/>
          <p:cNvSpPr/>
          <p:nvPr/>
        </p:nvSpPr>
        <p:spPr>
          <a:xfrm>
            <a:off x="960477" y="4495562"/>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Signal Generation</a:t>
            </a:r>
            <a:endParaRPr lang="en-US" sz="1000" dirty="0"/>
          </a:p>
        </p:txBody>
      </p:sp>
      <p:sp>
        <p:nvSpPr>
          <p:cNvPr id="38" name="Text 35"/>
          <p:cNvSpPr/>
          <p:nvPr/>
        </p:nvSpPr>
        <p:spPr>
          <a:xfrm>
            <a:off x="2918341" y="4495562"/>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Signal robustness and responsiveness</a:t>
            </a:r>
            <a:endParaRPr lang="en-US" sz="1000" dirty="0"/>
          </a:p>
        </p:txBody>
      </p:sp>
      <p:sp>
        <p:nvSpPr>
          <p:cNvPr id="39" name="Text 36"/>
          <p:cNvSpPr/>
          <p:nvPr/>
        </p:nvSpPr>
        <p:spPr>
          <a:xfrm>
            <a:off x="5284113" y="4495562"/>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Aggregated chunk data</a:t>
            </a:r>
            <a:endParaRPr lang="en-US" sz="1000" dirty="0"/>
          </a:p>
        </p:txBody>
      </p:sp>
      <p:sp>
        <p:nvSpPr>
          <p:cNvPr id="40" name="Text 37"/>
          <p:cNvSpPr/>
          <p:nvPr/>
        </p:nvSpPr>
        <p:spPr>
          <a:xfrm>
            <a:off x="7724061" y="4495562"/>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Clear stylistic signal indicating shifts</a:t>
            </a:r>
            <a:endParaRPr lang="en-US" sz="1000" dirty="0"/>
          </a:p>
        </p:txBody>
      </p:sp>
      <p:sp>
        <p:nvSpPr>
          <p:cNvPr id="41" name="Text 38"/>
          <p:cNvSpPr/>
          <p:nvPr/>
        </p:nvSpPr>
        <p:spPr>
          <a:xfrm>
            <a:off x="10653951" y="4495562"/>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Visual inspection of plots on synthetic data with known boundaries</a:t>
            </a:r>
            <a:endParaRPr lang="en-US" sz="1000" dirty="0"/>
          </a:p>
        </p:txBody>
      </p:sp>
      <p:sp>
        <p:nvSpPr>
          <p:cNvPr id="42" name="Shape 39"/>
          <p:cNvSpPr/>
          <p:nvPr/>
        </p:nvSpPr>
        <p:spPr>
          <a:xfrm>
            <a:off x="801410" y="5004911"/>
            <a:ext cx="13027581" cy="612219"/>
          </a:xfrm>
          <a:prstGeom prst="rect">
            <a:avLst/>
          </a:prstGeom>
          <a:solidFill>
            <a:srgbClr val="FFFFFF">
              <a:alpha val="4000"/>
            </a:srgbClr>
          </a:solidFill>
          <a:ln/>
        </p:spPr>
        <p:txBody>
          <a:bodyPr/>
          <a:lstStyle/>
          <a:p>
            <a:pPr algn="l" rtl="0"/>
            <a:endParaRPr lang="he-IL"/>
          </a:p>
        </p:txBody>
      </p:sp>
      <p:sp>
        <p:nvSpPr>
          <p:cNvPr id="43" name="Text 40"/>
          <p:cNvSpPr/>
          <p:nvPr/>
        </p:nvSpPr>
        <p:spPr>
          <a:xfrm>
            <a:off x="960477" y="5107781"/>
            <a:ext cx="1632823" cy="406479"/>
          </a:xfrm>
          <a:prstGeom prst="rect">
            <a:avLst/>
          </a:prstGeom>
          <a:noFill/>
          <a:ln/>
        </p:spPr>
        <p:txBody>
          <a:bodyPr wrap="squar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Rolling Distance Calculation</a:t>
            </a:r>
            <a:endParaRPr lang="en-US" sz="1000" dirty="0"/>
          </a:p>
        </p:txBody>
      </p:sp>
      <p:sp>
        <p:nvSpPr>
          <p:cNvPr id="44" name="Text 41"/>
          <p:cNvSpPr/>
          <p:nvPr/>
        </p:nvSpPr>
        <p:spPr>
          <a:xfrm>
            <a:off x="2918341" y="510778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Accuracy of distance metric computation</a:t>
            </a:r>
            <a:endParaRPr lang="en-US" sz="1000" dirty="0"/>
          </a:p>
        </p:txBody>
      </p:sp>
      <p:sp>
        <p:nvSpPr>
          <p:cNvPr id="45" name="Text 42"/>
          <p:cNvSpPr/>
          <p:nvPr/>
        </p:nvSpPr>
        <p:spPr>
          <a:xfrm>
            <a:off x="5284113" y="510778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signal data</a:t>
            </a:r>
            <a:endParaRPr lang="en-US" sz="1000" dirty="0"/>
          </a:p>
        </p:txBody>
      </p:sp>
      <p:sp>
        <p:nvSpPr>
          <p:cNvPr id="46" name="Text 43"/>
          <p:cNvSpPr/>
          <p:nvPr/>
        </p:nvSpPr>
        <p:spPr>
          <a:xfrm>
            <a:off x="7724061" y="5107781"/>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Quantified stylistic divergence between windows</a:t>
            </a:r>
            <a:endParaRPr lang="en-US" sz="1000" dirty="0"/>
          </a:p>
        </p:txBody>
      </p:sp>
      <p:sp>
        <p:nvSpPr>
          <p:cNvPr id="47" name="Text 44"/>
          <p:cNvSpPr/>
          <p:nvPr/>
        </p:nvSpPr>
        <p:spPr>
          <a:xfrm>
            <a:off x="10653951" y="5107781"/>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Numerical validation against manual calculations, sensitivity analysis</a:t>
            </a:r>
            <a:endParaRPr lang="en-US" sz="1000" dirty="0"/>
          </a:p>
        </p:txBody>
      </p:sp>
      <p:sp>
        <p:nvSpPr>
          <p:cNvPr id="48" name="Shape 45"/>
          <p:cNvSpPr/>
          <p:nvPr/>
        </p:nvSpPr>
        <p:spPr>
          <a:xfrm>
            <a:off x="801410" y="5617131"/>
            <a:ext cx="13027581" cy="612219"/>
          </a:xfrm>
          <a:prstGeom prst="rect">
            <a:avLst/>
          </a:prstGeom>
          <a:solidFill>
            <a:srgbClr val="000000">
              <a:alpha val="4000"/>
            </a:srgbClr>
          </a:solidFill>
          <a:ln/>
        </p:spPr>
        <p:txBody>
          <a:bodyPr/>
          <a:lstStyle/>
          <a:p>
            <a:pPr algn="l" rtl="0"/>
            <a:endParaRPr lang="he-IL"/>
          </a:p>
        </p:txBody>
      </p:sp>
      <p:sp>
        <p:nvSpPr>
          <p:cNvPr id="49" name="Text 46"/>
          <p:cNvSpPr/>
          <p:nvPr/>
        </p:nvSpPr>
        <p:spPr>
          <a:xfrm>
            <a:off x="960477" y="5720001"/>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Spike/Peak Detection</a:t>
            </a:r>
            <a:endParaRPr lang="en-US" sz="1000" dirty="0"/>
          </a:p>
        </p:txBody>
      </p:sp>
      <p:sp>
        <p:nvSpPr>
          <p:cNvPr id="50" name="Text 47"/>
          <p:cNvSpPr/>
          <p:nvPr/>
        </p:nvSpPr>
        <p:spPr>
          <a:xfrm>
            <a:off x="2918341" y="572000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and recall of boundary identification</a:t>
            </a:r>
            <a:endParaRPr lang="en-US" sz="1000" dirty="0"/>
          </a:p>
        </p:txBody>
      </p:sp>
      <p:sp>
        <p:nvSpPr>
          <p:cNvPr id="51" name="Text 48"/>
          <p:cNvSpPr/>
          <p:nvPr/>
        </p:nvSpPr>
        <p:spPr>
          <a:xfrm>
            <a:off x="5284113" y="572000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Rolling distance signal</a:t>
            </a:r>
            <a:endParaRPr lang="en-US" sz="1000" dirty="0"/>
          </a:p>
        </p:txBody>
      </p:sp>
      <p:sp>
        <p:nvSpPr>
          <p:cNvPr id="52" name="Text 49"/>
          <p:cNvSpPr/>
          <p:nvPr/>
        </p:nvSpPr>
        <p:spPr>
          <a:xfrm>
            <a:off x="7724061" y="5720001"/>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detection of significant peaks</a:t>
            </a:r>
            <a:endParaRPr lang="en-US" sz="1000" dirty="0"/>
          </a:p>
        </p:txBody>
      </p:sp>
      <p:sp>
        <p:nvSpPr>
          <p:cNvPr id="53" name="Text 50"/>
          <p:cNvSpPr/>
          <p:nvPr/>
        </p:nvSpPr>
        <p:spPr>
          <a:xfrm>
            <a:off x="10653951" y="5720001"/>
            <a:ext cx="301632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Comparison against ground truth boundaries</a:t>
            </a:r>
            <a:endParaRPr lang="en-US" sz="1000" dirty="0"/>
          </a:p>
        </p:txBody>
      </p:sp>
      <p:sp>
        <p:nvSpPr>
          <p:cNvPr id="54" name="Shape 51"/>
          <p:cNvSpPr/>
          <p:nvPr/>
        </p:nvSpPr>
        <p:spPr>
          <a:xfrm>
            <a:off x="801410" y="6229350"/>
            <a:ext cx="13027581" cy="612219"/>
          </a:xfrm>
          <a:prstGeom prst="rect">
            <a:avLst/>
          </a:prstGeom>
          <a:solidFill>
            <a:srgbClr val="FFFFFF">
              <a:alpha val="4000"/>
            </a:srgbClr>
          </a:solidFill>
          <a:ln/>
        </p:spPr>
        <p:txBody>
          <a:bodyPr/>
          <a:lstStyle/>
          <a:p>
            <a:pPr algn="l" rtl="0"/>
            <a:endParaRPr lang="he-IL"/>
          </a:p>
        </p:txBody>
      </p:sp>
      <p:sp>
        <p:nvSpPr>
          <p:cNvPr id="55" name="Text 52"/>
          <p:cNvSpPr/>
          <p:nvPr/>
        </p:nvSpPr>
        <p:spPr>
          <a:xfrm>
            <a:off x="960477" y="6332220"/>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Voting Mechanism</a:t>
            </a:r>
            <a:endParaRPr lang="en-US" sz="1000" dirty="0"/>
          </a:p>
        </p:txBody>
      </p:sp>
      <p:sp>
        <p:nvSpPr>
          <p:cNvPr id="56" name="Text 53"/>
          <p:cNvSpPr/>
          <p:nvPr/>
        </p:nvSpPr>
        <p:spPr>
          <a:xfrm>
            <a:off x="2918341" y="6332220"/>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Consensus formation for final boundaries</a:t>
            </a:r>
            <a:endParaRPr lang="en-US" sz="1000" dirty="0"/>
          </a:p>
        </p:txBody>
      </p:sp>
      <p:sp>
        <p:nvSpPr>
          <p:cNvPr id="57" name="Text 54"/>
          <p:cNvSpPr/>
          <p:nvPr/>
        </p:nvSpPr>
        <p:spPr>
          <a:xfrm>
            <a:off x="5284113" y="6332220"/>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Multiple impostor-classifier boundary proposals</a:t>
            </a:r>
            <a:endParaRPr lang="en-US" sz="1000" dirty="0"/>
          </a:p>
        </p:txBody>
      </p:sp>
      <p:sp>
        <p:nvSpPr>
          <p:cNvPr id="58" name="Text 55"/>
          <p:cNvSpPr/>
          <p:nvPr/>
        </p:nvSpPr>
        <p:spPr>
          <a:xfrm>
            <a:off x="7724061" y="6332220"/>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Consolidated, robust final stylistic boundaries</a:t>
            </a:r>
            <a:endParaRPr lang="en-US" sz="1000" dirty="0"/>
          </a:p>
        </p:txBody>
      </p:sp>
      <p:sp>
        <p:nvSpPr>
          <p:cNvPr id="59" name="Text 56"/>
          <p:cNvSpPr/>
          <p:nvPr/>
        </p:nvSpPr>
        <p:spPr>
          <a:xfrm>
            <a:off x="10653951" y="6332220"/>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Agreement rate, F1-score on combined results vs. ground truth</a:t>
            </a:r>
            <a:endParaRPr lang="en-US" sz="1000" dirty="0"/>
          </a:p>
        </p:txBody>
      </p:sp>
      <p:sp>
        <p:nvSpPr>
          <p:cNvPr id="60" name="Shape 57"/>
          <p:cNvSpPr/>
          <p:nvPr/>
        </p:nvSpPr>
        <p:spPr>
          <a:xfrm>
            <a:off x="801410" y="6841569"/>
            <a:ext cx="13027581" cy="612219"/>
          </a:xfrm>
          <a:prstGeom prst="rect">
            <a:avLst/>
          </a:prstGeom>
          <a:solidFill>
            <a:srgbClr val="000000">
              <a:alpha val="4000"/>
            </a:srgbClr>
          </a:solidFill>
          <a:ln/>
        </p:spPr>
        <p:txBody>
          <a:bodyPr/>
          <a:lstStyle/>
          <a:p>
            <a:pPr algn="l" rtl="0"/>
            <a:endParaRPr lang="he-IL"/>
          </a:p>
        </p:txBody>
      </p:sp>
      <p:sp>
        <p:nvSpPr>
          <p:cNvPr id="61" name="Text 58"/>
          <p:cNvSpPr/>
          <p:nvPr/>
        </p:nvSpPr>
        <p:spPr>
          <a:xfrm>
            <a:off x="960477" y="6944439"/>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Metrics</a:t>
            </a:r>
            <a:endParaRPr lang="en-US" sz="1000" dirty="0"/>
          </a:p>
        </p:txBody>
      </p:sp>
      <p:sp>
        <p:nvSpPr>
          <p:cNvPr id="62" name="Text 59"/>
          <p:cNvSpPr/>
          <p:nvPr/>
        </p:nvSpPr>
        <p:spPr>
          <a:xfrm>
            <a:off x="2918341" y="6944439"/>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Correctness of metric calculations</a:t>
            </a:r>
            <a:endParaRPr lang="en-US" sz="1000" dirty="0"/>
          </a:p>
        </p:txBody>
      </p:sp>
      <p:sp>
        <p:nvSpPr>
          <p:cNvPr id="63" name="Text 60"/>
          <p:cNvSpPr/>
          <p:nvPr/>
        </p:nvSpPr>
        <p:spPr>
          <a:xfrm>
            <a:off x="5284113" y="6944439"/>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Detected and ground truth boundaries</a:t>
            </a:r>
            <a:endParaRPr lang="en-US" sz="1000" dirty="0"/>
          </a:p>
        </p:txBody>
      </p:sp>
      <p:sp>
        <p:nvSpPr>
          <p:cNvPr id="64" name="Text 61"/>
          <p:cNvSpPr/>
          <p:nvPr/>
        </p:nvSpPr>
        <p:spPr>
          <a:xfrm>
            <a:off x="7724061" y="6944439"/>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Precision, Recall, F1-score</a:t>
            </a:r>
            <a:endParaRPr lang="en-US" sz="1000" dirty="0"/>
          </a:p>
        </p:txBody>
      </p:sp>
      <p:sp>
        <p:nvSpPr>
          <p:cNvPr id="65" name="Text 62"/>
          <p:cNvSpPr/>
          <p:nvPr/>
        </p:nvSpPr>
        <p:spPr>
          <a:xfrm>
            <a:off x="10653951" y="6944439"/>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verification, comparison with standard library implementations</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88313"/>
            <a:ext cx="665261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Evaluation Methodology</a:t>
            </a:r>
            <a:endParaRPr lang="en-US" sz="4650" dirty="0"/>
          </a:p>
        </p:txBody>
      </p:sp>
      <p:sp>
        <p:nvSpPr>
          <p:cNvPr id="5" name="Shape 2"/>
          <p:cNvSpPr/>
          <p:nvPr/>
        </p:nvSpPr>
        <p:spPr>
          <a:xfrm>
            <a:off x="793790" y="1872734"/>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70347" y="1904643"/>
            <a:ext cx="357188" cy="446484"/>
          </a:xfrm>
          <a:prstGeom prst="rect">
            <a:avLst/>
          </a:prstGeom>
        </p:spPr>
      </p:pic>
      <p:sp>
        <p:nvSpPr>
          <p:cNvPr id="7" name="Text 3"/>
          <p:cNvSpPr/>
          <p:nvPr/>
        </p:nvSpPr>
        <p:spPr>
          <a:xfrm>
            <a:off x="1530906" y="195060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Dataset Preparation</a:t>
            </a:r>
            <a:endParaRPr lang="en-US" sz="2300" dirty="0"/>
          </a:p>
        </p:txBody>
      </p:sp>
      <p:sp>
        <p:nvSpPr>
          <p:cNvPr id="8" name="Text 4"/>
          <p:cNvSpPr/>
          <p:nvPr/>
        </p:nvSpPr>
        <p:spPr>
          <a:xfrm>
            <a:off x="1530906" y="2458760"/>
            <a:ext cx="1230570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create test documents by concatenating distinct author segments with clear stylistic differences. These documents are then manually annotated to establish ground truth boundaries that serve as the reference for our evaluation metrics.</a:t>
            </a:r>
            <a:endParaRPr lang="en-US" sz="1750" dirty="0"/>
          </a:p>
        </p:txBody>
      </p:sp>
      <p:sp>
        <p:nvSpPr>
          <p:cNvPr id="9" name="Shape 5"/>
          <p:cNvSpPr/>
          <p:nvPr/>
        </p:nvSpPr>
        <p:spPr>
          <a:xfrm>
            <a:off x="793790" y="4001095"/>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870347" y="4033004"/>
            <a:ext cx="357188" cy="446484"/>
          </a:xfrm>
          <a:prstGeom prst="rect">
            <a:avLst/>
          </a:prstGeom>
        </p:spPr>
      </p:pic>
      <p:sp>
        <p:nvSpPr>
          <p:cNvPr id="11" name="Text 6"/>
          <p:cNvSpPr/>
          <p:nvPr/>
        </p:nvSpPr>
        <p:spPr>
          <a:xfrm>
            <a:off x="1530906" y="4078962"/>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Performance Metrics</a:t>
            </a:r>
            <a:endParaRPr lang="en-US" sz="2300" dirty="0"/>
          </a:p>
        </p:txBody>
      </p:sp>
      <p:sp>
        <p:nvSpPr>
          <p:cNvPr id="12" name="Text 7"/>
          <p:cNvSpPr/>
          <p:nvPr/>
        </p:nvSpPr>
        <p:spPr>
          <a:xfrm>
            <a:off x="1530906" y="4587121"/>
            <a:ext cx="1230570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evaluation employs precision, recall, and F1-score metrics with a margin of error (±1 chunk) to account for minor inaccuracies in boundary detection. This approach provides a comprehensive assessment of the system's detection capabilities.</a:t>
            </a:r>
            <a:endParaRPr lang="en-US" sz="1750" dirty="0"/>
          </a:p>
        </p:txBody>
      </p:sp>
      <p:sp>
        <p:nvSpPr>
          <p:cNvPr id="13" name="Shape 8"/>
          <p:cNvSpPr/>
          <p:nvPr/>
        </p:nvSpPr>
        <p:spPr>
          <a:xfrm>
            <a:off x="793790" y="6129457"/>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4" name="Image 3" descr="preencoded.png"/>
          <p:cNvPicPr>
            <a:picLocks noChangeAspect="1"/>
          </p:cNvPicPr>
          <p:nvPr/>
        </p:nvPicPr>
        <p:blipFill>
          <a:blip r:embed="rId6"/>
          <a:stretch>
            <a:fillRect/>
          </a:stretch>
        </p:blipFill>
        <p:spPr>
          <a:xfrm>
            <a:off x="870347" y="6161365"/>
            <a:ext cx="357188" cy="446484"/>
          </a:xfrm>
          <a:prstGeom prst="rect">
            <a:avLst/>
          </a:prstGeom>
        </p:spPr>
      </p:pic>
      <p:sp>
        <p:nvSpPr>
          <p:cNvPr id="15" name="Text 9"/>
          <p:cNvSpPr/>
          <p:nvPr/>
        </p:nvSpPr>
        <p:spPr>
          <a:xfrm>
            <a:off x="1530906" y="6207323"/>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Visualization</a:t>
            </a:r>
            <a:endParaRPr lang="en-US" sz="2300" dirty="0"/>
          </a:p>
        </p:txBody>
      </p:sp>
      <p:sp>
        <p:nvSpPr>
          <p:cNvPr id="16" name="Text 10"/>
          <p:cNvSpPr/>
          <p:nvPr/>
        </p:nvSpPr>
        <p:spPr>
          <a:xfrm>
            <a:off x="1530906" y="6715482"/>
            <a:ext cx="12305705"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plot stylistic signals with both predicted and actual boundary indicators, enabling visual comparison of system performance against ground truth and facilitating intuitive understanding of detection accuracy.</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815221"/>
            <a:ext cx="7583686"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Innovation &amp; Contributions</a:t>
            </a:r>
            <a:endParaRPr lang="en-US" sz="4650" dirty="0"/>
          </a:p>
        </p:txBody>
      </p:sp>
      <p:sp>
        <p:nvSpPr>
          <p:cNvPr id="5" name="Text 2"/>
          <p:cNvSpPr/>
          <p:nvPr/>
        </p:nvSpPr>
        <p:spPr>
          <a:xfrm>
            <a:off x="793790" y="1899642"/>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following outlines how we believe our proposed approach may offer methodological innovation and real-world value as the project develops.</a:t>
            </a:r>
            <a:endParaRPr lang="en-US" sz="1750" dirty="0"/>
          </a:p>
        </p:txBody>
      </p:sp>
      <p:sp>
        <p:nvSpPr>
          <p:cNvPr id="6" name="Text 3"/>
          <p:cNvSpPr/>
          <p:nvPr/>
        </p:nvSpPr>
        <p:spPr>
          <a:xfrm>
            <a:off x="793790" y="3107412"/>
            <a:ext cx="3704630"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Methodological Innovation</a:t>
            </a:r>
            <a:endParaRPr lang="en-US" sz="2300" dirty="0"/>
          </a:p>
        </p:txBody>
      </p:sp>
      <p:sp>
        <p:nvSpPr>
          <p:cNvPr id="7" name="Text 4"/>
          <p:cNvSpPr/>
          <p:nvPr/>
        </p:nvSpPr>
        <p:spPr>
          <a:xfrm>
            <a:off x="793790" y="3706297"/>
            <a:ext cx="6244709"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approach introduces deep neural networks into the impostor methodology, creating a novel unsupervised and interpretable stylistic segmentation framework. This may represent a meaningful advancement over traditional methods that rely on supervised learning or basic statistical techniques.</a:t>
            </a:r>
            <a:endParaRPr lang="en-US" sz="1750" dirty="0"/>
          </a:p>
        </p:txBody>
      </p:sp>
      <p:sp>
        <p:nvSpPr>
          <p:cNvPr id="8" name="Text 5"/>
          <p:cNvSpPr/>
          <p:nvPr/>
        </p:nvSpPr>
        <p:spPr>
          <a:xfrm>
            <a:off x="793790" y="6087785"/>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Integration of deep learning with impostor techniques</a:t>
            </a:r>
            <a:endParaRPr lang="en-US" sz="1750" dirty="0"/>
          </a:p>
        </p:txBody>
      </p:sp>
      <p:sp>
        <p:nvSpPr>
          <p:cNvPr id="9" name="Text 6"/>
          <p:cNvSpPr/>
          <p:nvPr/>
        </p:nvSpPr>
        <p:spPr>
          <a:xfrm>
            <a:off x="793790" y="6529983"/>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Unsupervised boundary detection</a:t>
            </a:r>
            <a:endParaRPr lang="en-US" sz="1750" dirty="0"/>
          </a:p>
        </p:txBody>
      </p:sp>
      <p:sp>
        <p:nvSpPr>
          <p:cNvPr id="10" name="Text 7"/>
          <p:cNvSpPr/>
          <p:nvPr/>
        </p:nvSpPr>
        <p:spPr>
          <a:xfrm>
            <a:off x="793790" y="6972181"/>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Interpretable stylistic analysis</a:t>
            </a:r>
            <a:endParaRPr lang="en-US" sz="1750" dirty="0"/>
          </a:p>
        </p:txBody>
      </p:sp>
      <p:sp>
        <p:nvSpPr>
          <p:cNvPr id="11" name="Text 8"/>
          <p:cNvSpPr/>
          <p:nvPr/>
        </p:nvSpPr>
        <p:spPr>
          <a:xfrm>
            <a:off x="7599521" y="3107412"/>
            <a:ext cx="474606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Scientific &amp; Practical Contribution</a:t>
            </a:r>
            <a:endParaRPr lang="en-US" sz="2300" dirty="0"/>
          </a:p>
        </p:txBody>
      </p:sp>
      <p:sp>
        <p:nvSpPr>
          <p:cNvPr id="12" name="Text 9"/>
          <p:cNvSpPr/>
          <p:nvPr/>
        </p:nvSpPr>
        <p:spPr>
          <a:xfrm>
            <a:off x="7599521" y="3706297"/>
            <a:ext cx="6244709"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If successful, the system could enhance the analysis of complex, multi-authored texts, supporting transparency in literary forensics, digital editing, and plagiarism detection. These capabilities would be valuable in both academic and practical content verification contexts.</a:t>
            </a:r>
            <a:endParaRPr lang="en-US" sz="1750" dirty="0"/>
          </a:p>
        </p:txBody>
      </p:sp>
      <p:sp>
        <p:nvSpPr>
          <p:cNvPr id="13" name="Text 10"/>
          <p:cNvSpPr/>
          <p:nvPr/>
        </p:nvSpPr>
        <p:spPr>
          <a:xfrm>
            <a:off x="7599521" y="572488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Enhanced multi-author text analysis</a:t>
            </a:r>
            <a:endParaRPr lang="en-US" sz="1750" dirty="0"/>
          </a:p>
        </p:txBody>
      </p:sp>
      <p:sp>
        <p:nvSpPr>
          <p:cNvPr id="14" name="Text 11"/>
          <p:cNvSpPr/>
          <p:nvPr/>
        </p:nvSpPr>
        <p:spPr>
          <a:xfrm>
            <a:off x="7599521" y="616708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Improved literary forensics tools</a:t>
            </a:r>
            <a:endParaRPr lang="en-US" sz="1750" dirty="0"/>
          </a:p>
        </p:txBody>
      </p:sp>
      <p:sp>
        <p:nvSpPr>
          <p:cNvPr id="15" name="Text 12"/>
          <p:cNvSpPr/>
          <p:nvPr/>
        </p:nvSpPr>
        <p:spPr>
          <a:xfrm>
            <a:off x="7599521" y="6609278"/>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plagiarism detection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6283"/>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Table of Contents</a:t>
            </a:r>
            <a:endParaRPr lang="en-US" sz="4200" dirty="0"/>
          </a:p>
        </p:txBody>
      </p:sp>
      <p:pic>
        <p:nvPicPr>
          <p:cNvPr id="4" name="Image 1" descr="preencoded.png"/>
          <p:cNvPicPr>
            <a:picLocks noChangeAspect="1"/>
          </p:cNvPicPr>
          <p:nvPr/>
        </p:nvPicPr>
        <p:blipFill>
          <a:blip r:embed="rId4"/>
          <a:stretch>
            <a:fillRect/>
          </a:stretch>
        </p:blipFill>
        <p:spPr>
          <a:xfrm>
            <a:off x="6280190" y="1712238"/>
            <a:ext cx="1020723" cy="1224796"/>
          </a:xfrm>
          <a:prstGeom prst="rect">
            <a:avLst/>
          </a:prstGeom>
        </p:spPr>
      </p:pic>
      <p:sp>
        <p:nvSpPr>
          <p:cNvPr id="5" name="Text 1"/>
          <p:cNvSpPr/>
          <p:nvPr/>
        </p:nvSpPr>
        <p:spPr>
          <a:xfrm>
            <a:off x="7504986" y="1916311"/>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Problem &amp; Solution</a:t>
            </a:r>
            <a:endParaRPr lang="en-US" sz="2100" dirty="0"/>
          </a:p>
        </p:txBody>
      </p:sp>
      <p:sp>
        <p:nvSpPr>
          <p:cNvPr id="6" name="Text 2"/>
          <p:cNvSpPr/>
          <p:nvPr/>
        </p:nvSpPr>
        <p:spPr>
          <a:xfrm>
            <a:off x="7504986" y="2373511"/>
            <a:ext cx="6331625"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Problem Definition, Project Purpose, Proposed Solution Overview</a:t>
            </a:r>
            <a:endParaRPr lang="en-US" sz="1600" dirty="0"/>
          </a:p>
        </p:txBody>
      </p:sp>
      <p:pic>
        <p:nvPicPr>
          <p:cNvPr id="7" name="Image 2" descr="preencoded.png"/>
          <p:cNvPicPr>
            <a:picLocks noChangeAspect="1"/>
          </p:cNvPicPr>
          <p:nvPr/>
        </p:nvPicPr>
        <p:blipFill>
          <a:blip r:embed="rId5"/>
          <a:stretch>
            <a:fillRect/>
          </a:stretch>
        </p:blipFill>
        <p:spPr>
          <a:xfrm>
            <a:off x="6280190" y="2937034"/>
            <a:ext cx="1020723" cy="1518761"/>
          </a:xfrm>
          <a:prstGeom prst="rect">
            <a:avLst/>
          </a:prstGeom>
        </p:spPr>
      </p:pic>
      <p:sp>
        <p:nvSpPr>
          <p:cNvPr id="8" name="Text 3"/>
          <p:cNvSpPr/>
          <p:nvPr/>
        </p:nvSpPr>
        <p:spPr>
          <a:xfrm>
            <a:off x="7504986" y="314110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System Architecture</a:t>
            </a:r>
            <a:endParaRPr lang="en-US" sz="2100" dirty="0"/>
          </a:p>
        </p:txBody>
      </p:sp>
      <p:sp>
        <p:nvSpPr>
          <p:cNvPr id="9" name="Text 4"/>
          <p:cNvSpPr/>
          <p:nvPr/>
        </p:nvSpPr>
        <p:spPr>
          <a:xfrm>
            <a:off x="7504986" y="3598307"/>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Detailed System Architecture, Data Preparation, Embedding Generation</a:t>
            </a:r>
            <a:endParaRPr lang="en-US" sz="1600" dirty="0"/>
          </a:p>
        </p:txBody>
      </p:sp>
      <p:pic>
        <p:nvPicPr>
          <p:cNvPr id="10" name="Image 3" descr="preencoded.png"/>
          <p:cNvPicPr>
            <a:picLocks noChangeAspect="1"/>
          </p:cNvPicPr>
          <p:nvPr/>
        </p:nvPicPr>
        <p:blipFill>
          <a:blip r:embed="rId6"/>
          <a:stretch>
            <a:fillRect/>
          </a:stretch>
        </p:blipFill>
        <p:spPr>
          <a:xfrm>
            <a:off x="6280190" y="4455795"/>
            <a:ext cx="1020723" cy="1518761"/>
          </a:xfrm>
          <a:prstGeom prst="rect">
            <a:avLst/>
          </a:prstGeom>
        </p:spPr>
      </p:pic>
      <p:sp>
        <p:nvSpPr>
          <p:cNvPr id="11" name="Text 5"/>
          <p:cNvSpPr/>
          <p:nvPr/>
        </p:nvSpPr>
        <p:spPr>
          <a:xfrm>
            <a:off x="7504986" y="4659868"/>
            <a:ext cx="322754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Models &amp; Implementation</a:t>
            </a:r>
            <a:endParaRPr lang="en-US" sz="2100" dirty="0"/>
          </a:p>
        </p:txBody>
      </p:sp>
      <p:sp>
        <p:nvSpPr>
          <p:cNvPr id="12" name="Text 6"/>
          <p:cNvSpPr/>
          <p:nvPr/>
        </p:nvSpPr>
        <p:spPr>
          <a:xfrm>
            <a:off x="7504986" y="5117068"/>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Classification Models, Signal Construction, Boundary Detection, UML Diagrams, Implementation Workflow</a:t>
            </a:r>
            <a:endParaRPr lang="en-US" sz="1600" dirty="0"/>
          </a:p>
        </p:txBody>
      </p:sp>
      <p:pic>
        <p:nvPicPr>
          <p:cNvPr id="13" name="Image 4" descr="preencoded.png"/>
          <p:cNvPicPr>
            <a:picLocks noChangeAspect="1"/>
          </p:cNvPicPr>
          <p:nvPr/>
        </p:nvPicPr>
        <p:blipFill>
          <a:blip r:embed="rId7"/>
          <a:stretch>
            <a:fillRect/>
          </a:stretch>
        </p:blipFill>
        <p:spPr>
          <a:xfrm>
            <a:off x="6280190" y="5974556"/>
            <a:ext cx="1020723" cy="1518761"/>
          </a:xfrm>
          <a:prstGeom prst="rect">
            <a:avLst/>
          </a:prstGeom>
        </p:spPr>
      </p:pic>
      <p:sp>
        <p:nvSpPr>
          <p:cNvPr id="14" name="Text 7"/>
          <p:cNvSpPr/>
          <p:nvPr/>
        </p:nvSpPr>
        <p:spPr>
          <a:xfrm>
            <a:off x="7504986" y="6178629"/>
            <a:ext cx="304895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Evaluation &amp; Conclusion</a:t>
            </a:r>
            <a:endParaRPr lang="en-US" sz="2100" dirty="0"/>
          </a:p>
        </p:txBody>
      </p:sp>
      <p:sp>
        <p:nvSpPr>
          <p:cNvPr id="15" name="Text 8"/>
          <p:cNvSpPr/>
          <p:nvPr/>
        </p:nvSpPr>
        <p:spPr>
          <a:xfrm>
            <a:off x="7504986" y="6635829"/>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Testing Plan, Innovation, Applications, Evaluation Methodology, Summary and Future Directions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9520"/>
            <a:ext cx="6586180" cy="558165"/>
          </a:xfrm>
          <a:prstGeom prst="rect">
            <a:avLst/>
          </a:prstGeom>
          <a:noFill/>
          <a:ln/>
        </p:spPr>
        <p:txBody>
          <a:bodyPr wrap="none" lIns="0" tIns="0" rIns="0" bIns="0" rtlCol="0" anchor="t"/>
          <a:lstStyle/>
          <a:p>
            <a:pPr marL="0" indent="0" algn="l" rtl="0">
              <a:lnSpc>
                <a:spcPts val="4350"/>
              </a:lnSpc>
              <a:buNone/>
            </a:pPr>
            <a:r>
              <a:rPr lang="en-US" sz="3500" b="1" dirty="0">
                <a:solidFill>
                  <a:srgbClr val="000000"/>
                </a:solidFill>
                <a:latin typeface="Petrona Bold" pitchFamily="34" charset="0"/>
                <a:ea typeface="Petrona Bold" pitchFamily="34" charset="-122"/>
                <a:cs typeface="Petrona Bold" pitchFamily="34" charset="-120"/>
              </a:rPr>
              <a:t>Summary and Future Directions</a:t>
            </a:r>
            <a:endParaRPr lang="en-US" sz="3500" dirty="0"/>
          </a:p>
        </p:txBody>
      </p:sp>
      <p:sp>
        <p:nvSpPr>
          <p:cNvPr id="4" name="Shape 1"/>
          <p:cNvSpPr/>
          <p:nvPr/>
        </p:nvSpPr>
        <p:spPr>
          <a:xfrm>
            <a:off x="6280190" y="1732836"/>
            <a:ext cx="7556421" cy="3561398"/>
          </a:xfrm>
          <a:prstGeom prst="roundRect">
            <a:avLst>
              <a:gd name="adj" fmla="val 2006"/>
            </a:avLst>
          </a:prstGeom>
          <a:noFill/>
          <a:ln w="7620">
            <a:solidFill>
              <a:srgbClr val="000000">
                <a:alpha val="8000"/>
              </a:srgbClr>
            </a:solidFill>
            <a:prstDash val="solid"/>
          </a:ln>
        </p:spPr>
        <p:txBody>
          <a:bodyPr/>
          <a:lstStyle/>
          <a:p>
            <a:pPr algn="l" rtl="0"/>
            <a:endParaRPr lang="he-IL"/>
          </a:p>
        </p:txBody>
      </p:sp>
      <p:sp>
        <p:nvSpPr>
          <p:cNvPr id="5" name="Shape 2"/>
          <p:cNvSpPr/>
          <p:nvPr/>
        </p:nvSpPr>
        <p:spPr>
          <a:xfrm>
            <a:off x="6287810" y="1740456"/>
            <a:ext cx="7541181" cy="491490"/>
          </a:xfrm>
          <a:prstGeom prst="rect">
            <a:avLst/>
          </a:prstGeom>
          <a:solidFill>
            <a:srgbClr val="FFFFFF">
              <a:alpha val="4000"/>
            </a:srgbClr>
          </a:solidFill>
          <a:ln/>
        </p:spPr>
        <p:txBody>
          <a:bodyPr/>
          <a:lstStyle/>
          <a:p>
            <a:pPr algn="l" rtl="0"/>
            <a:endParaRPr lang="he-IL"/>
          </a:p>
        </p:txBody>
      </p:sp>
      <p:sp>
        <p:nvSpPr>
          <p:cNvPr id="6" name="Text 3"/>
          <p:cNvSpPr/>
          <p:nvPr/>
        </p:nvSpPr>
        <p:spPr>
          <a:xfrm>
            <a:off x="64578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A Achievements</a:t>
            </a:r>
            <a:endParaRPr lang="en-US" sz="1300" dirty="0"/>
          </a:p>
        </p:txBody>
      </p:sp>
      <p:sp>
        <p:nvSpPr>
          <p:cNvPr id="7" name="Text 4"/>
          <p:cNvSpPr/>
          <p:nvPr/>
        </p:nvSpPr>
        <p:spPr>
          <a:xfrm>
            <a:off x="102322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B Next Steps</a:t>
            </a:r>
            <a:endParaRPr lang="en-US" sz="1300" dirty="0"/>
          </a:p>
        </p:txBody>
      </p:sp>
      <p:sp>
        <p:nvSpPr>
          <p:cNvPr id="8" name="Shape 5"/>
          <p:cNvSpPr/>
          <p:nvPr/>
        </p:nvSpPr>
        <p:spPr>
          <a:xfrm>
            <a:off x="6287810" y="2231946"/>
            <a:ext cx="7541181" cy="763667"/>
          </a:xfrm>
          <a:prstGeom prst="rect">
            <a:avLst/>
          </a:prstGeom>
          <a:solidFill>
            <a:srgbClr val="000000">
              <a:alpha val="4000"/>
            </a:srgbClr>
          </a:solidFill>
          <a:ln/>
        </p:spPr>
        <p:txBody>
          <a:bodyPr/>
          <a:lstStyle/>
          <a:p>
            <a:pPr algn="l" rtl="0"/>
            <a:endParaRPr lang="he-IL"/>
          </a:p>
        </p:txBody>
      </p:sp>
      <p:sp>
        <p:nvSpPr>
          <p:cNvPr id="9" name="Text 6"/>
          <p:cNvSpPr/>
          <p:nvPr/>
        </p:nvSpPr>
        <p:spPr>
          <a:xfrm>
            <a:off x="64578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Clear definition of stylistic segmentation problem</a:t>
            </a:r>
            <a:endParaRPr lang="en-US" sz="1300" dirty="0"/>
          </a:p>
        </p:txBody>
      </p:sp>
      <p:sp>
        <p:nvSpPr>
          <p:cNvPr id="10" name="Text 7"/>
          <p:cNvSpPr/>
          <p:nvPr/>
        </p:nvSpPr>
        <p:spPr>
          <a:xfrm>
            <a:off x="102322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Comprehensive classifier training and optimization</a:t>
            </a:r>
            <a:endParaRPr lang="en-US" sz="1300" dirty="0"/>
          </a:p>
        </p:txBody>
      </p:sp>
      <p:sp>
        <p:nvSpPr>
          <p:cNvPr id="11" name="Shape 8"/>
          <p:cNvSpPr/>
          <p:nvPr/>
        </p:nvSpPr>
        <p:spPr>
          <a:xfrm>
            <a:off x="6287810" y="2995612"/>
            <a:ext cx="7541181" cy="763667"/>
          </a:xfrm>
          <a:prstGeom prst="rect">
            <a:avLst/>
          </a:prstGeom>
          <a:solidFill>
            <a:srgbClr val="FFFFFF">
              <a:alpha val="4000"/>
            </a:srgbClr>
          </a:solidFill>
          <a:ln/>
        </p:spPr>
        <p:txBody>
          <a:bodyPr/>
          <a:lstStyle/>
          <a:p>
            <a:pPr algn="l" rtl="0"/>
            <a:endParaRPr lang="he-IL"/>
          </a:p>
        </p:txBody>
      </p:sp>
      <p:sp>
        <p:nvSpPr>
          <p:cNvPr id="12" name="Text 9"/>
          <p:cNvSpPr/>
          <p:nvPr/>
        </p:nvSpPr>
        <p:spPr>
          <a:xfrm>
            <a:off x="64578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Developed robust deep impostor-based pipeline</a:t>
            </a:r>
            <a:endParaRPr lang="en-US" sz="1300" dirty="0"/>
          </a:p>
        </p:txBody>
      </p:sp>
      <p:sp>
        <p:nvSpPr>
          <p:cNvPr id="13" name="Text 10"/>
          <p:cNvSpPr/>
          <p:nvPr/>
        </p:nvSpPr>
        <p:spPr>
          <a:xfrm>
            <a:off x="102322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Large-scale real-world testing and benchmarking</a:t>
            </a:r>
            <a:endParaRPr lang="en-US" sz="1300" dirty="0"/>
          </a:p>
        </p:txBody>
      </p:sp>
      <p:sp>
        <p:nvSpPr>
          <p:cNvPr id="14" name="Shape 11"/>
          <p:cNvSpPr/>
          <p:nvPr/>
        </p:nvSpPr>
        <p:spPr>
          <a:xfrm>
            <a:off x="6287810" y="3759279"/>
            <a:ext cx="7541181" cy="763667"/>
          </a:xfrm>
          <a:prstGeom prst="rect">
            <a:avLst/>
          </a:prstGeom>
          <a:solidFill>
            <a:srgbClr val="000000">
              <a:alpha val="4000"/>
            </a:srgbClr>
          </a:solidFill>
          <a:ln/>
        </p:spPr>
        <p:txBody>
          <a:bodyPr/>
          <a:lstStyle/>
          <a:p>
            <a:pPr algn="l" rtl="0"/>
            <a:endParaRPr lang="he-IL"/>
          </a:p>
        </p:txBody>
      </p:sp>
      <p:sp>
        <p:nvSpPr>
          <p:cNvPr id="15" name="Text 12"/>
          <p:cNvSpPr/>
          <p:nvPr/>
        </p:nvSpPr>
        <p:spPr>
          <a:xfrm>
            <a:off x="64578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Established testing and evaluation framework</a:t>
            </a:r>
            <a:endParaRPr lang="en-US" sz="1300" dirty="0"/>
          </a:p>
        </p:txBody>
      </p:sp>
      <p:sp>
        <p:nvSpPr>
          <p:cNvPr id="16" name="Text 13"/>
          <p:cNvSpPr/>
          <p:nvPr/>
        </p:nvSpPr>
        <p:spPr>
          <a:xfrm>
            <a:off x="102322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Fine-tuning voting mechanisms for accuracy</a:t>
            </a:r>
            <a:endParaRPr lang="en-US" sz="1300" dirty="0"/>
          </a:p>
        </p:txBody>
      </p:sp>
      <p:sp>
        <p:nvSpPr>
          <p:cNvPr id="17" name="Shape 14"/>
          <p:cNvSpPr/>
          <p:nvPr/>
        </p:nvSpPr>
        <p:spPr>
          <a:xfrm>
            <a:off x="6287810" y="4522946"/>
            <a:ext cx="7541181" cy="763667"/>
          </a:xfrm>
          <a:prstGeom prst="rect">
            <a:avLst/>
          </a:prstGeom>
          <a:solidFill>
            <a:srgbClr val="FFFFFF">
              <a:alpha val="4000"/>
            </a:srgbClr>
          </a:solidFill>
          <a:ln/>
        </p:spPr>
        <p:txBody>
          <a:bodyPr/>
          <a:lstStyle/>
          <a:p>
            <a:pPr algn="l" rtl="0"/>
            <a:endParaRPr lang="he-IL"/>
          </a:p>
        </p:txBody>
      </p:sp>
      <p:sp>
        <p:nvSpPr>
          <p:cNvPr id="18" name="Text 15"/>
          <p:cNvSpPr/>
          <p:nvPr/>
        </p:nvSpPr>
        <p:spPr>
          <a:xfrm>
            <a:off x="6457831" y="4632603"/>
            <a:ext cx="3426738" cy="272177"/>
          </a:xfrm>
          <a:prstGeom prst="rect">
            <a:avLst/>
          </a:prstGeom>
          <a:noFill/>
          <a:ln/>
        </p:spPr>
        <p:txBody>
          <a:bodyPr wrap="none" lIns="0" tIns="0" rIns="0" bIns="0" rtlCol="0" anchor="t"/>
          <a:lstStyle/>
          <a:p>
            <a:pPr marL="0" indent="0" algn="l" rtl="0">
              <a:lnSpc>
                <a:spcPts val="2100"/>
              </a:lnSpc>
              <a:buNone/>
            </a:pPr>
            <a:endParaRPr lang="en-US" sz="1300" dirty="0"/>
          </a:p>
        </p:txBody>
      </p:sp>
      <p:sp>
        <p:nvSpPr>
          <p:cNvPr id="19" name="Text 16"/>
          <p:cNvSpPr/>
          <p:nvPr/>
        </p:nvSpPr>
        <p:spPr>
          <a:xfrm>
            <a:off x="10232231" y="4632603"/>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Explore multilingual and cross-genre generalization</a:t>
            </a:r>
            <a:endParaRPr lang="en-US" sz="1300" dirty="0"/>
          </a:p>
        </p:txBody>
      </p:sp>
      <p:sp>
        <p:nvSpPr>
          <p:cNvPr id="20" name="Text 17"/>
          <p:cNvSpPr/>
          <p:nvPr/>
        </p:nvSpPr>
        <p:spPr>
          <a:xfrm>
            <a:off x="6280190" y="5485567"/>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At the end of Phase A, we have defined the stylistic segmentation problem and designed a comprehensive solution approach using deep impostor methods. Our robust pipeline and evaluation framework provide a solid foundation for further development.</a:t>
            </a:r>
            <a:endParaRPr lang="en-US" sz="1300" dirty="0"/>
          </a:p>
        </p:txBody>
      </p:sp>
      <p:sp>
        <p:nvSpPr>
          <p:cNvPr id="21" name="Text 18"/>
          <p:cNvSpPr/>
          <p:nvPr/>
        </p:nvSpPr>
        <p:spPr>
          <a:xfrm>
            <a:off x="6280190" y="6493431"/>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Moving forward, we will focus on optimizing classifiers, conducting extensive real-world testing, refining our boundary detection mechanisms, and exploring applications across different languages and genres to enhance the system's versatility and practical utility.</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0322"/>
            <a:ext cx="5060990"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Thank You</a:t>
            </a:r>
            <a:endParaRPr lang="en-US" sz="3950" dirty="0"/>
          </a:p>
        </p:txBody>
      </p:sp>
      <p:sp>
        <p:nvSpPr>
          <p:cNvPr id="4" name="Shape 1"/>
          <p:cNvSpPr/>
          <p:nvPr/>
        </p:nvSpPr>
        <p:spPr>
          <a:xfrm>
            <a:off x="6280190" y="1592104"/>
            <a:ext cx="7556421" cy="2066092"/>
          </a:xfrm>
          <a:prstGeom prst="roundRect">
            <a:avLst>
              <a:gd name="adj" fmla="val 3919"/>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480572" y="179248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Acknowledgments</a:t>
            </a:r>
            <a:endParaRPr lang="en-US" sz="1950" dirty="0"/>
          </a:p>
        </p:txBody>
      </p:sp>
      <p:sp>
        <p:nvSpPr>
          <p:cNvPr id="6" name="Text 3"/>
          <p:cNvSpPr/>
          <p:nvPr/>
        </p:nvSpPr>
        <p:spPr>
          <a:xfrm>
            <a:off x="6480572" y="2224326"/>
            <a:ext cx="7155656"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Special thanks to Dr. Renata Avros and Prof. Zeev Volkovich for guidance and support throughout this research project. Additional appreciation to Braude College Software Engineering Department for providing resources and academic environment.</a:t>
            </a:r>
            <a:endParaRPr lang="en-US" sz="1500" dirty="0"/>
          </a:p>
        </p:txBody>
      </p:sp>
      <p:sp>
        <p:nvSpPr>
          <p:cNvPr id="7" name="Shape 4"/>
          <p:cNvSpPr/>
          <p:nvPr/>
        </p:nvSpPr>
        <p:spPr>
          <a:xfrm>
            <a:off x="6280190" y="3850958"/>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8" name="Text 5"/>
          <p:cNvSpPr/>
          <p:nvPr/>
        </p:nvSpPr>
        <p:spPr>
          <a:xfrm>
            <a:off x="6480572" y="4051340"/>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Contact Information</a:t>
            </a:r>
            <a:endParaRPr lang="en-US" sz="1950" dirty="0"/>
          </a:p>
        </p:txBody>
      </p:sp>
      <p:sp>
        <p:nvSpPr>
          <p:cNvPr id="9" name="Text 6"/>
          <p:cNvSpPr/>
          <p:nvPr/>
        </p:nvSpPr>
        <p:spPr>
          <a:xfrm>
            <a:off x="6480572" y="4483179"/>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For questions, feedback, or collaboration opportunities, please reach out to Ofir Uziel. Your insights and suggestions are valuable for the continued development of this research.</a:t>
            </a:r>
            <a:endParaRPr lang="en-US" sz="1500" dirty="0"/>
          </a:p>
        </p:txBody>
      </p:sp>
      <p:sp>
        <p:nvSpPr>
          <p:cNvPr id="10" name="Shape 7"/>
          <p:cNvSpPr/>
          <p:nvPr/>
        </p:nvSpPr>
        <p:spPr>
          <a:xfrm>
            <a:off x="6280190" y="5801439"/>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11" name="Text 8"/>
          <p:cNvSpPr/>
          <p:nvPr/>
        </p:nvSpPr>
        <p:spPr>
          <a:xfrm>
            <a:off x="6480572" y="6001822"/>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Questions Welcome</a:t>
            </a:r>
            <a:endParaRPr lang="en-US" sz="1950" dirty="0"/>
          </a:p>
        </p:txBody>
      </p:sp>
      <p:sp>
        <p:nvSpPr>
          <p:cNvPr id="12" name="Text 9"/>
          <p:cNvSpPr/>
          <p:nvPr/>
        </p:nvSpPr>
        <p:spPr>
          <a:xfrm>
            <a:off x="6480572" y="6433661"/>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Thank you for your attention! We welcome any questions about the methodology, implementation details, or potential applications of our stylistic analysis framework.</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30674"/>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Problem Definition</a:t>
            </a:r>
            <a:endParaRPr lang="en-US" sz="4200" dirty="0"/>
          </a:p>
        </p:txBody>
      </p:sp>
      <p:sp>
        <p:nvSpPr>
          <p:cNvPr id="4" name="Shape 1"/>
          <p:cNvSpPr/>
          <p:nvPr/>
        </p:nvSpPr>
        <p:spPr>
          <a:xfrm>
            <a:off x="6280190" y="1606629"/>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349008" y="1635264"/>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6" name="Text 3"/>
          <p:cNvSpPr/>
          <p:nvPr/>
        </p:nvSpPr>
        <p:spPr>
          <a:xfrm>
            <a:off x="6943487" y="1676757"/>
            <a:ext cx="307514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Traditional Assumptions</a:t>
            </a:r>
            <a:endParaRPr lang="en-US" sz="2100" dirty="0"/>
          </a:p>
        </p:txBody>
      </p:sp>
      <p:sp>
        <p:nvSpPr>
          <p:cNvPr id="7" name="Text 4"/>
          <p:cNvSpPr/>
          <p:nvPr/>
        </p:nvSpPr>
        <p:spPr>
          <a:xfrm>
            <a:off x="6943487" y="2133957"/>
            <a:ext cx="6893123" cy="1306830"/>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Current methods like stylometry, authorship attribution models, or n-gram analysis typically assume that each document has a single, consistent author. This makes them blind to collaborative works or sections written by editors, causing misleading conclusions.</a:t>
            </a:r>
            <a:endParaRPr lang="en-US" sz="1600" dirty="0"/>
          </a:p>
        </p:txBody>
      </p:sp>
      <p:sp>
        <p:nvSpPr>
          <p:cNvPr id="8" name="Shape 5"/>
          <p:cNvSpPr/>
          <p:nvPr/>
        </p:nvSpPr>
        <p:spPr>
          <a:xfrm>
            <a:off x="6280190" y="3849053"/>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6349008" y="3877687"/>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0" name="Text 7"/>
          <p:cNvSpPr/>
          <p:nvPr/>
        </p:nvSpPr>
        <p:spPr>
          <a:xfrm>
            <a:off x="6943487" y="3919180"/>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Detection Challenges</a:t>
            </a:r>
            <a:endParaRPr lang="en-US" sz="2100" dirty="0"/>
          </a:p>
        </p:txBody>
      </p:sp>
      <p:sp>
        <p:nvSpPr>
          <p:cNvPr id="11" name="Text 8"/>
          <p:cNvSpPr/>
          <p:nvPr/>
        </p:nvSpPr>
        <p:spPr>
          <a:xfrm>
            <a:off x="6943487" y="4376380"/>
            <a:ext cx="6893123" cy="1306830"/>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Most algorithms classify entire documents, but stylistic shifts can happen within them. for example, between a letter's introduction and its body, or when content is copied from multiple sources. These internal boundaries go undetected.</a:t>
            </a:r>
            <a:endParaRPr lang="en-US" sz="1600" dirty="0"/>
          </a:p>
        </p:txBody>
      </p:sp>
      <p:sp>
        <p:nvSpPr>
          <p:cNvPr id="12" name="Shape 9"/>
          <p:cNvSpPr/>
          <p:nvPr/>
        </p:nvSpPr>
        <p:spPr>
          <a:xfrm>
            <a:off x="6280190" y="6091476"/>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6349008" y="6120110"/>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4" name="Text 11"/>
          <p:cNvSpPr/>
          <p:nvPr/>
        </p:nvSpPr>
        <p:spPr>
          <a:xfrm>
            <a:off x="6943487" y="6161603"/>
            <a:ext cx="2701409"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Technical Limitations</a:t>
            </a:r>
            <a:endParaRPr lang="en-US" sz="2100" dirty="0"/>
          </a:p>
        </p:txBody>
      </p:sp>
      <p:sp>
        <p:nvSpPr>
          <p:cNvPr id="15" name="Text 12"/>
          <p:cNvSpPr/>
          <p:nvPr/>
        </p:nvSpPr>
        <p:spPr>
          <a:xfrm>
            <a:off x="6943487" y="6618803"/>
            <a:ext cx="6893123"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Existing approaches rely on labeled data (known authorship), which is rare. They also produce opaque results that lack interpretability, especially when used on unseen or composite texts.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04136"/>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Purpose</a:t>
            </a:r>
            <a:endParaRPr lang="en-US" sz="4650" dirty="0"/>
          </a:p>
        </p:txBody>
      </p:sp>
      <p:pic>
        <p:nvPicPr>
          <p:cNvPr id="5" name="Image 1" descr="preencoded.png"/>
          <p:cNvPicPr>
            <a:picLocks noChangeAspect="1"/>
          </p:cNvPicPr>
          <p:nvPr/>
        </p:nvPicPr>
        <p:blipFill>
          <a:blip r:embed="rId4"/>
          <a:stretch>
            <a:fillRect/>
          </a:stretch>
        </p:blipFill>
        <p:spPr>
          <a:xfrm>
            <a:off x="793790" y="1788557"/>
            <a:ext cx="566976" cy="566976"/>
          </a:xfrm>
          <a:prstGeom prst="rect">
            <a:avLst/>
          </a:prstGeom>
        </p:spPr>
      </p:pic>
      <p:sp>
        <p:nvSpPr>
          <p:cNvPr id="6" name="Text 2"/>
          <p:cNvSpPr/>
          <p:nvPr/>
        </p:nvSpPr>
        <p:spPr>
          <a:xfrm>
            <a:off x="1644253" y="1923217"/>
            <a:ext cx="349996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Unsupervised Framework</a:t>
            </a:r>
            <a:endParaRPr lang="en-US" sz="2300" dirty="0"/>
          </a:p>
        </p:txBody>
      </p:sp>
      <p:sp>
        <p:nvSpPr>
          <p:cNvPr id="7" name="Text 3"/>
          <p:cNvSpPr/>
          <p:nvPr/>
        </p:nvSpPr>
        <p:spPr>
          <a:xfrm>
            <a:off x="1644253" y="2431375"/>
            <a:ext cx="5529143"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Train classifiers using unrelated “impostor” corpora, without labeled examples from the target document. This makes the method flexible and domain-independent.</a:t>
            </a:r>
            <a:endParaRPr lang="en-US" sz="1750" dirty="0"/>
          </a:p>
        </p:txBody>
      </p:sp>
      <p:pic>
        <p:nvPicPr>
          <p:cNvPr id="8" name="Image 2" descr="preencoded.png"/>
          <p:cNvPicPr>
            <a:picLocks noChangeAspect="1"/>
          </p:cNvPicPr>
          <p:nvPr/>
        </p:nvPicPr>
        <p:blipFill>
          <a:blip r:embed="rId5"/>
          <a:stretch>
            <a:fillRect/>
          </a:stretch>
        </p:blipFill>
        <p:spPr>
          <a:xfrm>
            <a:off x="7456884" y="1788557"/>
            <a:ext cx="566976" cy="566976"/>
          </a:xfrm>
          <a:prstGeom prst="rect">
            <a:avLst/>
          </a:prstGeom>
        </p:spPr>
      </p:pic>
      <p:sp>
        <p:nvSpPr>
          <p:cNvPr id="9" name="Text 4"/>
          <p:cNvSpPr/>
          <p:nvPr/>
        </p:nvSpPr>
        <p:spPr>
          <a:xfrm>
            <a:off x="8307348" y="1923217"/>
            <a:ext cx="3774043"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Alternation Point Detection</a:t>
            </a:r>
            <a:endParaRPr lang="en-US" sz="2300" dirty="0"/>
          </a:p>
        </p:txBody>
      </p:sp>
      <p:sp>
        <p:nvSpPr>
          <p:cNvPr id="10" name="Text 5"/>
          <p:cNvSpPr/>
          <p:nvPr/>
        </p:nvSpPr>
        <p:spPr>
          <a:xfrm>
            <a:off x="8307348" y="2431375"/>
            <a:ext cx="5529263"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Identify where the writing style changes inside a single document. These shifts may indicate author boundaries, edits, or insertions.</a:t>
            </a:r>
            <a:endParaRPr lang="en-US" sz="1750" dirty="0"/>
          </a:p>
        </p:txBody>
      </p:sp>
      <p:pic>
        <p:nvPicPr>
          <p:cNvPr id="11" name="Image 3" descr="preencoded.png"/>
          <p:cNvPicPr>
            <a:picLocks noChangeAspect="1"/>
          </p:cNvPicPr>
          <p:nvPr/>
        </p:nvPicPr>
        <p:blipFill>
          <a:blip r:embed="rId6"/>
          <a:stretch>
            <a:fillRect/>
          </a:stretch>
        </p:blipFill>
        <p:spPr>
          <a:xfrm>
            <a:off x="793790" y="4449961"/>
            <a:ext cx="566976" cy="566976"/>
          </a:xfrm>
          <a:prstGeom prst="rect">
            <a:avLst/>
          </a:prstGeom>
        </p:spPr>
      </p:pic>
      <p:sp>
        <p:nvSpPr>
          <p:cNvPr id="12" name="Text 6"/>
          <p:cNvSpPr/>
          <p:nvPr/>
        </p:nvSpPr>
        <p:spPr>
          <a:xfrm>
            <a:off x="1644253" y="458462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Noise Filtering</a:t>
            </a:r>
            <a:endParaRPr lang="en-US" sz="2300" dirty="0"/>
          </a:p>
        </p:txBody>
      </p:sp>
      <p:sp>
        <p:nvSpPr>
          <p:cNvPr id="13" name="Text 7"/>
          <p:cNvSpPr/>
          <p:nvPr/>
        </p:nvSpPr>
        <p:spPr>
          <a:xfrm>
            <a:off x="1644253" y="5092779"/>
            <a:ext cx="5529143"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Remove small fluctuations or false stylistic deviations using aggregation and signal smoothing, so only major stylistic boundaries are detected.</a:t>
            </a:r>
            <a:endParaRPr lang="en-US" sz="1750" dirty="0"/>
          </a:p>
        </p:txBody>
      </p:sp>
      <p:pic>
        <p:nvPicPr>
          <p:cNvPr id="14" name="Image 4" descr="preencoded.png"/>
          <p:cNvPicPr>
            <a:picLocks noChangeAspect="1"/>
          </p:cNvPicPr>
          <p:nvPr/>
        </p:nvPicPr>
        <p:blipFill>
          <a:blip r:embed="rId7"/>
          <a:stretch>
            <a:fillRect/>
          </a:stretch>
        </p:blipFill>
        <p:spPr>
          <a:xfrm>
            <a:off x="7456884" y="4449961"/>
            <a:ext cx="566976" cy="566976"/>
          </a:xfrm>
          <a:prstGeom prst="rect">
            <a:avLst/>
          </a:prstGeom>
        </p:spPr>
      </p:pic>
      <p:sp>
        <p:nvSpPr>
          <p:cNvPr id="15" name="Text 8"/>
          <p:cNvSpPr/>
          <p:nvPr/>
        </p:nvSpPr>
        <p:spPr>
          <a:xfrm>
            <a:off x="8307348" y="4584621"/>
            <a:ext cx="369689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Interpretable Visualization</a:t>
            </a:r>
            <a:endParaRPr lang="en-US" sz="2300" dirty="0"/>
          </a:p>
        </p:txBody>
      </p:sp>
      <p:sp>
        <p:nvSpPr>
          <p:cNvPr id="16" name="Text 9"/>
          <p:cNvSpPr/>
          <p:nvPr/>
        </p:nvSpPr>
        <p:spPr>
          <a:xfrm>
            <a:off x="8307348" y="5092779"/>
            <a:ext cx="5529263"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Provide visual plots of stylistic signals over the document timeline, clearly marking detected boundaries for human inspection.</a:t>
            </a:r>
            <a:endParaRPr lang="en-US" sz="1750" dirty="0"/>
          </a:p>
        </p:txBody>
      </p:sp>
      <p:sp>
        <p:nvSpPr>
          <p:cNvPr id="17" name="Text 10"/>
          <p:cNvSpPr/>
          <p:nvPr/>
        </p:nvSpPr>
        <p:spPr>
          <a:xfrm>
            <a:off x="793790" y="6436638"/>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goal is to build a system that can detect internal stylistic boundaries in documents, without relying on pre-labeled data. By training deep classifiers on unrelated impostor texts and analyzing classifier behavior across the document, we can detect stylistic shifts, filter noise, and visualize transitions to support forensic or editorial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9448"/>
          </a:xfrm>
          <a:prstGeom prst="rect">
            <a:avLst/>
          </a:prstGeom>
        </p:spPr>
      </p:pic>
      <p:sp>
        <p:nvSpPr>
          <p:cNvPr id="3" name="Text 0"/>
          <p:cNvSpPr/>
          <p:nvPr/>
        </p:nvSpPr>
        <p:spPr>
          <a:xfrm>
            <a:off x="787241" y="3013353"/>
            <a:ext cx="6097191" cy="590550"/>
          </a:xfrm>
          <a:prstGeom prst="rect">
            <a:avLst/>
          </a:prstGeom>
          <a:noFill/>
          <a:ln/>
        </p:spPr>
        <p:txBody>
          <a:bodyPr wrap="none" lIns="0" tIns="0" rIns="0" bIns="0" rtlCol="0" anchor="t"/>
          <a:lstStyle/>
          <a:p>
            <a:pPr marL="0" indent="0" algn="l" rtl="0">
              <a:lnSpc>
                <a:spcPts val="4600"/>
              </a:lnSpc>
              <a:buNone/>
            </a:pPr>
            <a:r>
              <a:rPr lang="en-US" sz="3700" b="1" dirty="0">
                <a:solidFill>
                  <a:srgbClr val="000000"/>
                </a:solidFill>
                <a:latin typeface="Petrona Bold" pitchFamily="34" charset="0"/>
                <a:ea typeface="Petrona Bold" pitchFamily="34" charset="-122"/>
                <a:cs typeface="Petrona Bold" pitchFamily="34" charset="-120"/>
              </a:rPr>
              <a:t>Proposed Solution Overview</a:t>
            </a:r>
            <a:endParaRPr lang="en-US" sz="3700" dirty="0"/>
          </a:p>
        </p:txBody>
      </p:sp>
      <p:sp>
        <p:nvSpPr>
          <p:cNvPr id="4" name="Shape 1"/>
          <p:cNvSpPr/>
          <p:nvPr/>
        </p:nvSpPr>
        <p:spPr>
          <a:xfrm>
            <a:off x="787241" y="3873818"/>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847963" y="3899118"/>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6" name="Text 3"/>
          <p:cNvSpPr/>
          <p:nvPr/>
        </p:nvSpPr>
        <p:spPr>
          <a:xfrm>
            <a:off x="1371957" y="3935611"/>
            <a:ext cx="2490907"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Deep Impostor Method</a:t>
            </a:r>
            <a:endParaRPr lang="en-US" sz="1850" dirty="0"/>
          </a:p>
        </p:txBody>
      </p:sp>
      <p:sp>
        <p:nvSpPr>
          <p:cNvPr id="7" name="Text 4"/>
          <p:cNvSpPr/>
          <p:nvPr/>
        </p:nvSpPr>
        <p:spPr>
          <a:xfrm>
            <a:off x="1371957" y="4338757"/>
            <a:ext cx="5830729" cy="1438870"/>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Based on the method introduced by Avros and Volkovich, we train a deep neural model to distinguish between two unrelated “impostor” corpora. This classifier learns a strong stylistic boundary, which we then use to evaluate each chunk of the target document and track how its style shifts over time.</a:t>
            </a:r>
            <a:endParaRPr lang="en-US" sz="1400" dirty="0"/>
          </a:p>
        </p:txBody>
      </p:sp>
      <p:sp>
        <p:nvSpPr>
          <p:cNvPr id="8" name="Shape 5"/>
          <p:cNvSpPr/>
          <p:nvPr/>
        </p:nvSpPr>
        <p:spPr>
          <a:xfrm>
            <a:off x="7427595" y="3873818"/>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488317" y="3899118"/>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0" name="Text 7"/>
          <p:cNvSpPr/>
          <p:nvPr/>
        </p:nvSpPr>
        <p:spPr>
          <a:xfrm>
            <a:off x="8012311" y="3935611"/>
            <a:ext cx="2432804"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Stylistic Classification</a:t>
            </a:r>
            <a:endParaRPr lang="en-US" sz="1850" dirty="0"/>
          </a:p>
        </p:txBody>
      </p:sp>
      <p:sp>
        <p:nvSpPr>
          <p:cNvPr id="11" name="Text 8"/>
          <p:cNvSpPr/>
          <p:nvPr/>
        </p:nvSpPr>
        <p:spPr>
          <a:xfrm>
            <a:off x="8012311" y="4338757"/>
            <a:ext cx="5830848" cy="863322"/>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the trained impostor classifier to batches from the target document. Each batch receives a probability score indicating its alignment with one of the two impostors.</a:t>
            </a:r>
            <a:endParaRPr lang="en-US" sz="1400" dirty="0"/>
          </a:p>
        </p:txBody>
      </p:sp>
      <p:sp>
        <p:nvSpPr>
          <p:cNvPr id="12" name="Shape 9"/>
          <p:cNvSpPr/>
          <p:nvPr/>
        </p:nvSpPr>
        <p:spPr>
          <a:xfrm>
            <a:off x="787241" y="6137434"/>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847963" y="6162735"/>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4" name="Text 11"/>
          <p:cNvSpPr/>
          <p:nvPr/>
        </p:nvSpPr>
        <p:spPr>
          <a:xfrm>
            <a:off x="1371957" y="6199227"/>
            <a:ext cx="2361962"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Signal Generation</a:t>
            </a:r>
            <a:endParaRPr lang="en-US" sz="1850" dirty="0"/>
          </a:p>
        </p:txBody>
      </p:sp>
      <p:sp>
        <p:nvSpPr>
          <p:cNvPr id="15" name="Text 12"/>
          <p:cNvSpPr/>
          <p:nvPr/>
        </p:nvSpPr>
        <p:spPr>
          <a:xfrm>
            <a:off x="1371957" y="6602373"/>
            <a:ext cx="5830729" cy="863322"/>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Aggregate batch predictions into chunk-level scores, forming a 1D signal representing how stylistic alignment changes across the document.</a:t>
            </a:r>
            <a:endParaRPr lang="en-US" sz="1400" dirty="0"/>
          </a:p>
        </p:txBody>
      </p:sp>
      <p:sp>
        <p:nvSpPr>
          <p:cNvPr id="16" name="Shape 13"/>
          <p:cNvSpPr/>
          <p:nvPr/>
        </p:nvSpPr>
        <p:spPr>
          <a:xfrm>
            <a:off x="7427595" y="6137434"/>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7488317" y="6162735"/>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4</a:t>
            </a:r>
            <a:endParaRPr lang="en-US" sz="2200" dirty="0"/>
          </a:p>
        </p:txBody>
      </p:sp>
      <p:sp>
        <p:nvSpPr>
          <p:cNvPr id="18" name="Text 15"/>
          <p:cNvSpPr/>
          <p:nvPr/>
        </p:nvSpPr>
        <p:spPr>
          <a:xfrm>
            <a:off x="8012311" y="6199227"/>
            <a:ext cx="2361962"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Multiview Detection</a:t>
            </a:r>
            <a:endParaRPr lang="en-US" sz="1850" dirty="0"/>
          </a:p>
        </p:txBody>
      </p:sp>
      <p:sp>
        <p:nvSpPr>
          <p:cNvPr id="19" name="Text 16"/>
          <p:cNvSpPr/>
          <p:nvPr/>
        </p:nvSpPr>
        <p:spPr>
          <a:xfrm>
            <a:off x="8012311" y="6602373"/>
            <a:ext cx="5830848" cy="863322"/>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Repeat the entire process across many impostor pairs. Apply statistical changepoint detection (including wavelet transforms), and confirm stylistic boundaries only where multiple classifiers agree.</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16875"/>
            <a:ext cx="6784181"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Detailed System Architecture</a:t>
            </a:r>
            <a:endParaRPr lang="en-US" sz="3950" dirty="0"/>
          </a:p>
        </p:txBody>
      </p:sp>
      <p:sp>
        <p:nvSpPr>
          <p:cNvPr id="5" name="Shape 2"/>
          <p:cNvSpPr/>
          <p:nvPr/>
        </p:nvSpPr>
        <p:spPr>
          <a:xfrm>
            <a:off x="793790" y="1638657"/>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858798" y="1665684"/>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7" name="Text 4"/>
          <p:cNvSpPr/>
          <p:nvPr/>
        </p:nvSpPr>
        <p:spPr>
          <a:xfrm>
            <a:off x="1420297" y="170485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Text Segmentation</a:t>
            </a:r>
            <a:endParaRPr lang="en-US" sz="1950" dirty="0"/>
          </a:p>
        </p:txBody>
      </p:sp>
      <p:sp>
        <p:nvSpPr>
          <p:cNvPr id="8" name="Text 5"/>
          <p:cNvSpPr/>
          <p:nvPr/>
        </p:nvSpPr>
        <p:spPr>
          <a:xfrm>
            <a:off x="1420297" y="2136696"/>
            <a:ext cx="5774412"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Split documents into fixed-length batches, then group batches into larger chunks. Each chunk will become a unit of stylistic analysis.</a:t>
            </a:r>
            <a:endParaRPr lang="en-US" sz="1500" dirty="0"/>
          </a:p>
        </p:txBody>
      </p:sp>
      <p:sp>
        <p:nvSpPr>
          <p:cNvPr id="9" name="Shape 6"/>
          <p:cNvSpPr/>
          <p:nvPr/>
        </p:nvSpPr>
        <p:spPr>
          <a:xfrm>
            <a:off x="7435691" y="1638657"/>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0" name="Text 7"/>
          <p:cNvSpPr/>
          <p:nvPr/>
        </p:nvSpPr>
        <p:spPr>
          <a:xfrm>
            <a:off x="7500699" y="1665684"/>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1" name="Text 8"/>
          <p:cNvSpPr/>
          <p:nvPr/>
        </p:nvSpPr>
        <p:spPr>
          <a:xfrm>
            <a:off x="8062198" y="170485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Word Embedding</a:t>
            </a:r>
            <a:endParaRPr lang="en-US" sz="1950" dirty="0"/>
          </a:p>
        </p:txBody>
      </p:sp>
      <p:sp>
        <p:nvSpPr>
          <p:cNvPr id="12" name="Text 9"/>
          <p:cNvSpPr/>
          <p:nvPr/>
        </p:nvSpPr>
        <p:spPr>
          <a:xfrm>
            <a:off x="8062198" y="2136696"/>
            <a:ext cx="5774412"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Convert text batches to vector representations using either Word2Vec or BERT, depending on the classifier.</a:t>
            </a:r>
            <a:endParaRPr lang="en-US" sz="1500" dirty="0"/>
          </a:p>
        </p:txBody>
      </p:sp>
      <p:sp>
        <p:nvSpPr>
          <p:cNvPr id="13" name="Shape 10"/>
          <p:cNvSpPr/>
          <p:nvPr/>
        </p:nvSpPr>
        <p:spPr>
          <a:xfrm>
            <a:off x="793790" y="344733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4" name="Text 11"/>
          <p:cNvSpPr/>
          <p:nvPr/>
        </p:nvSpPr>
        <p:spPr>
          <a:xfrm>
            <a:off x="858798" y="347436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3</a:t>
            </a:r>
            <a:endParaRPr lang="en-US" sz="2350" dirty="0"/>
          </a:p>
        </p:txBody>
      </p:sp>
      <p:sp>
        <p:nvSpPr>
          <p:cNvPr id="15" name="Text 12"/>
          <p:cNvSpPr/>
          <p:nvPr/>
        </p:nvSpPr>
        <p:spPr>
          <a:xfrm>
            <a:off x="1420297" y="3513534"/>
            <a:ext cx="2605802"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Stylistic Classification</a:t>
            </a:r>
            <a:endParaRPr lang="en-US" sz="1950" dirty="0"/>
          </a:p>
        </p:txBody>
      </p:sp>
      <p:sp>
        <p:nvSpPr>
          <p:cNvPr id="16" name="Text 13"/>
          <p:cNvSpPr/>
          <p:nvPr/>
        </p:nvSpPr>
        <p:spPr>
          <a:xfrm>
            <a:off x="1420297" y="3945374"/>
            <a:ext cx="5774412"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Train a binary classifier on each impostor pair. Apply it to every chunk in the target document to produce a stylistic probability score.</a:t>
            </a:r>
            <a:endParaRPr lang="en-US" sz="1500" dirty="0"/>
          </a:p>
        </p:txBody>
      </p:sp>
      <p:sp>
        <p:nvSpPr>
          <p:cNvPr id="17" name="Shape 14"/>
          <p:cNvSpPr/>
          <p:nvPr/>
        </p:nvSpPr>
        <p:spPr>
          <a:xfrm>
            <a:off x="7435691" y="344733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8" name="Text 15"/>
          <p:cNvSpPr/>
          <p:nvPr/>
        </p:nvSpPr>
        <p:spPr>
          <a:xfrm>
            <a:off x="7500699" y="347436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4</a:t>
            </a:r>
            <a:endParaRPr lang="en-US" sz="2350" dirty="0"/>
          </a:p>
        </p:txBody>
      </p:sp>
      <p:sp>
        <p:nvSpPr>
          <p:cNvPr id="19" name="Text 16"/>
          <p:cNvSpPr/>
          <p:nvPr/>
        </p:nvSpPr>
        <p:spPr>
          <a:xfrm>
            <a:off x="8062198" y="3513534"/>
            <a:ext cx="283142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Signal Creation Analysis</a:t>
            </a:r>
            <a:endParaRPr lang="en-US" sz="1950" dirty="0"/>
          </a:p>
        </p:txBody>
      </p:sp>
      <p:sp>
        <p:nvSpPr>
          <p:cNvPr id="20" name="Text 17"/>
          <p:cNvSpPr/>
          <p:nvPr/>
        </p:nvSpPr>
        <p:spPr>
          <a:xfrm>
            <a:off x="8062198" y="3945374"/>
            <a:ext cx="5774412"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Combine the per-chunk classifier outputs to form a signal representing stylistic alignment over the document. Apply rolling distance and wavelet transform to identify stylistic shifts.</a:t>
            </a:r>
            <a:endParaRPr lang="en-US" sz="1500" dirty="0"/>
          </a:p>
        </p:txBody>
      </p:sp>
      <p:sp>
        <p:nvSpPr>
          <p:cNvPr id="21" name="Shape 18"/>
          <p:cNvSpPr/>
          <p:nvPr/>
        </p:nvSpPr>
        <p:spPr>
          <a:xfrm>
            <a:off x="793790" y="556438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22" name="Text 19"/>
          <p:cNvSpPr/>
          <p:nvPr/>
        </p:nvSpPr>
        <p:spPr>
          <a:xfrm>
            <a:off x="858798" y="559141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5</a:t>
            </a:r>
            <a:endParaRPr lang="en-US" sz="2350" dirty="0"/>
          </a:p>
        </p:txBody>
      </p:sp>
      <p:sp>
        <p:nvSpPr>
          <p:cNvPr id="23" name="Text 20"/>
          <p:cNvSpPr/>
          <p:nvPr/>
        </p:nvSpPr>
        <p:spPr>
          <a:xfrm>
            <a:off x="1420297" y="5630585"/>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Boundary Detection</a:t>
            </a:r>
            <a:endParaRPr lang="en-US" sz="1950" dirty="0"/>
          </a:p>
        </p:txBody>
      </p:sp>
      <p:sp>
        <p:nvSpPr>
          <p:cNvPr id="24" name="Text 21"/>
          <p:cNvSpPr/>
          <p:nvPr/>
        </p:nvSpPr>
        <p:spPr>
          <a:xfrm>
            <a:off x="1420297" y="6062424"/>
            <a:ext cx="124163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Run multiple classifiers using different impostor pairs. Use voting to detect consistent peaks across models. Only peaks with broad agreement are marked as final stylistic boundaries.</a:t>
            </a:r>
            <a:endParaRPr lang="en-US" sz="1500" dirty="0"/>
          </a:p>
        </p:txBody>
      </p:sp>
      <p:sp>
        <p:nvSpPr>
          <p:cNvPr id="25" name="Text 22"/>
          <p:cNvSpPr/>
          <p:nvPr/>
        </p:nvSpPr>
        <p:spPr>
          <a:xfrm>
            <a:off x="793790" y="6895981"/>
            <a:ext cx="13042821"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The system architecture integrates multiple components working in sequence to process text, generate meaningful representations, and identify stylistic boundaries through sophisticated analysis techniques.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2361" y="623054"/>
            <a:ext cx="6595943" cy="705683"/>
          </a:xfrm>
          <a:prstGeom prst="rect">
            <a:avLst/>
          </a:prstGeom>
          <a:noFill/>
          <a:ln/>
        </p:spPr>
        <p:txBody>
          <a:bodyPr wrap="none" lIns="0" tIns="0" rIns="0" bIns="0" rtlCol="0" anchor="t"/>
          <a:lstStyle/>
          <a:p>
            <a:pPr marL="0" indent="0" algn="l" rtl="0">
              <a:lnSpc>
                <a:spcPts val="5550"/>
              </a:lnSpc>
              <a:buNone/>
            </a:pPr>
            <a:r>
              <a:rPr lang="en-US" sz="4400" b="1" dirty="0">
                <a:solidFill>
                  <a:srgbClr val="000000"/>
                </a:solidFill>
                <a:latin typeface="Petrona Bold" pitchFamily="34" charset="0"/>
                <a:ea typeface="Petrona Bold" pitchFamily="34" charset="-122"/>
                <a:cs typeface="Petrona Bold" pitchFamily="34" charset="-120"/>
              </a:rPr>
              <a:t>General Model FlowChart</a:t>
            </a:r>
            <a:endParaRPr lang="en-US" sz="4400" dirty="0"/>
          </a:p>
        </p:txBody>
      </p:sp>
      <p:pic>
        <p:nvPicPr>
          <p:cNvPr id="5" name="Image 1" descr="preencoded.png"/>
          <p:cNvPicPr>
            <a:picLocks noChangeAspect="1"/>
          </p:cNvPicPr>
          <p:nvPr/>
        </p:nvPicPr>
        <p:blipFill>
          <a:blip r:embed="rId4"/>
          <a:stretch>
            <a:fillRect/>
          </a:stretch>
        </p:blipFill>
        <p:spPr>
          <a:xfrm>
            <a:off x="1467445" y="1651278"/>
            <a:ext cx="11695390" cy="59551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12758"/>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Preparation</a:t>
            </a:r>
            <a:endParaRPr lang="en-US" sz="4650" dirty="0"/>
          </a:p>
        </p:txBody>
      </p:sp>
      <p:pic>
        <p:nvPicPr>
          <p:cNvPr id="5" name="Image 1" descr="preencoded.png"/>
          <p:cNvPicPr>
            <a:picLocks noChangeAspect="1"/>
          </p:cNvPicPr>
          <p:nvPr/>
        </p:nvPicPr>
        <p:blipFill>
          <a:blip r:embed="rId4"/>
          <a:stretch>
            <a:fillRect/>
          </a:stretch>
        </p:blipFill>
        <p:spPr>
          <a:xfrm>
            <a:off x="793790" y="2197179"/>
            <a:ext cx="4347567" cy="907256"/>
          </a:xfrm>
          <a:prstGeom prst="rect">
            <a:avLst/>
          </a:prstGeom>
        </p:spPr>
      </p:pic>
      <p:sp>
        <p:nvSpPr>
          <p:cNvPr id="6" name="Text 2"/>
          <p:cNvSpPr/>
          <p:nvPr/>
        </p:nvSpPr>
        <p:spPr>
          <a:xfrm>
            <a:off x="1020604"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Document Input</a:t>
            </a:r>
            <a:endParaRPr lang="en-US" sz="2300" dirty="0"/>
          </a:p>
        </p:txBody>
      </p:sp>
      <p:sp>
        <p:nvSpPr>
          <p:cNvPr id="7" name="Text 3"/>
          <p:cNvSpPr/>
          <p:nvPr/>
        </p:nvSpPr>
        <p:spPr>
          <a:xfrm>
            <a:off x="1020604" y="3839408"/>
            <a:ext cx="389393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Raw text documents</a:t>
            </a:r>
            <a:endParaRPr lang="en-US" sz="1750" dirty="0"/>
          </a:p>
        </p:txBody>
      </p:sp>
      <p:pic>
        <p:nvPicPr>
          <p:cNvPr id="8" name="Image 2" descr="preencoded.png"/>
          <p:cNvPicPr>
            <a:picLocks noChangeAspect="1"/>
          </p:cNvPicPr>
          <p:nvPr/>
        </p:nvPicPr>
        <p:blipFill>
          <a:blip r:embed="rId5"/>
          <a:stretch>
            <a:fillRect/>
          </a:stretch>
        </p:blipFill>
        <p:spPr>
          <a:xfrm>
            <a:off x="5141357" y="2197179"/>
            <a:ext cx="4347567" cy="907256"/>
          </a:xfrm>
          <a:prstGeom prst="rect">
            <a:avLst/>
          </a:prstGeom>
        </p:spPr>
      </p:pic>
      <p:sp>
        <p:nvSpPr>
          <p:cNvPr id="9" name="Text 4"/>
          <p:cNvSpPr/>
          <p:nvPr/>
        </p:nvSpPr>
        <p:spPr>
          <a:xfrm>
            <a:off x="5368171"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Tokenization</a:t>
            </a:r>
            <a:endParaRPr lang="en-US" sz="2300" dirty="0"/>
          </a:p>
        </p:txBody>
      </p:sp>
      <p:sp>
        <p:nvSpPr>
          <p:cNvPr id="10" name="Text 5"/>
          <p:cNvSpPr/>
          <p:nvPr/>
        </p:nvSpPr>
        <p:spPr>
          <a:xfrm>
            <a:off x="5368171"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Fixed-length batches (e.g. 50 words)</a:t>
            </a:r>
            <a:endParaRPr lang="en-US" sz="1750" dirty="0"/>
          </a:p>
        </p:txBody>
      </p:sp>
      <p:pic>
        <p:nvPicPr>
          <p:cNvPr id="11" name="Image 3" descr="preencoded.png"/>
          <p:cNvPicPr>
            <a:picLocks noChangeAspect="1"/>
          </p:cNvPicPr>
          <p:nvPr/>
        </p:nvPicPr>
        <p:blipFill>
          <a:blip r:embed="rId6"/>
          <a:stretch>
            <a:fillRect/>
          </a:stretch>
        </p:blipFill>
        <p:spPr>
          <a:xfrm>
            <a:off x="9488924" y="2197179"/>
            <a:ext cx="4347567" cy="907256"/>
          </a:xfrm>
          <a:prstGeom prst="rect">
            <a:avLst/>
          </a:prstGeom>
        </p:spPr>
      </p:pic>
      <p:sp>
        <p:nvSpPr>
          <p:cNvPr id="12" name="Text 6"/>
          <p:cNvSpPr/>
          <p:nvPr/>
        </p:nvSpPr>
        <p:spPr>
          <a:xfrm>
            <a:off x="9715738"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Chunking</a:t>
            </a:r>
            <a:endParaRPr lang="en-US" sz="2300" dirty="0"/>
          </a:p>
        </p:txBody>
      </p:sp>
      <p:sp>
        <p:nvSpPr>
          <p:cNvPr id="13" name="Text 7"/>
          <p:cNvSpPr/>
          <p:nvPr/>
        </p:nvSpPr>
        <p:spPr>
          <a:xfrm>
            <a:off x="9715738"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Several batches per chunk (e.g. 400 words)</a:t>
            </a:r>
            <a:endParaRPr lang="en-US" sz="1750" dirty="0"/>
          </a:p>
        </p:txBody>
      </p:sp>
      <p:sp>
        <p:nvSpPr>
          <p:cNvPr id="14" name="Text 8"/>
          <p:cNvSpPr/>
          <p:nvPr/>
        </p:nvSpPr>
        <p:spPr>
          <a:xfrm>
            <a:off x="793790" y="5047178"/>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data preparation process ensures consistent, structured input for the stylistic modeling system. By breaking documents into standardized units, we create uniform segments that can be effectively analyzed for stylistic patterns and variations.</a:t>
            </a:r>
            <a:endParaRPr lang="en-US" sz="1750" dirty="0"/>
          </a:p>
        </p:txBody>
      </p:sp>
      <p:sp>
        <p:nvSpPr>
          <p:cNvPr id="15" name="Text 9"/>
          <p:cNvSpPr/>
          <p:nvPr/>
        </p:nvSpPr>
        <p:spPr>
          <a:xfrm>
            <a:off x="793790" y="6391037"/>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systematic approach allows for more reliable comparison across different parts of a document, enabling the detection of subtle stylistic shifts that might indicate changes in authorship or significant editorial intervention.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33770"/>
            <a:ext cx="63376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Generation</a:t>
            </a:r>
            <a:endParaRPr lang="en-US" sz="4650" dirty="0"/>
          </a:p>
        </p:txBody>
      </p:sp>
      <p:sp>
        <p:nvSpPr>
          <p:cNvPr id="5" name="Text 2"/>
          <p:cNvSpPr/>
          <p:nvPr/>
        </p:nvSpPr>
        <p:spPr>
          <a:xfrm>
            <a:off x="793790" y="1945005"/>
            <a:ext cx="3130987"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Word2Vec (Skip-Gram)</a:t>
            </a:r>
            <a:endParaRPr lang="en-US" sz="2300" dirty="0"/>
          </a:p>
        </p:txBody>
      </p:sp>
      <p:sp>
        <p:nvSpPr>
          <p:cNvPr id="6" name="Text 3"/>
          <p:cNvSpPr/>
          <p:nvPr/>
        </p:nvSpPr>
        <p:spPr>
          <a:xfrm>
            <a:off x="793790" y="2543889"/>
            <a:ext cx="3389471"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computationally efficient embedding technique that captures lexical-level features by predicting context words from target words.</a:t>
            </a:r>
            <a:endParaRPr lang="en-US" sz="1750" dirty="0"/>
          </a:p>
        </p:txBody>
      </p:sp>
      <p:sp>
        <p:nvSpPr>
          <p:cNvPr id="7" name="Text 4"/>
          <p:cNvSpPr/>
          <p:nvPr/>
        </p:nvSpPr>
        <p:spPr>
          <a:xfrm>
            <a:off x="793790" y="4562475"/>
            <a:ext cx="3389471"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word relationships</a:t>
            </a:r>
            <a:endParaRPr lang="en-US" sz="1750" dirty="0"/>
          </a:p>
        </p:txBody>
      </p:sp>
      <p:sp>
        <p:nvSpPr>
          <p:cNvPr id="8" name="Text 5"/>
          <p:cNvSpPr/>
          <p:nvPr/>
        </p:nvSpPr>
        <p:spPr>
          <a:xfrm>
            <a:off x="793790" y="5004673"/>
            <a:ext cx="3389471"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Efficient processing</a:t>
            </a:r>
            <a:endParaRPr lang="en-US" sz="1750" dirty="0"/>
          </a:p>
        </p:txBody>
      </p:sp>
      <p:sp>
        <p:nvSpPr>
          <p:cNvPr id="9" name="Text 6"/>
          <p:cNvSpPr/>
          <p:nvPr/>
        </p:nvSpPr>
        <p:spPr>
          <a:xfrm>
            <a:off x="793790" y="5446871"/>
            <a:ext cx="3389471" cy="725805"/>
          </a:xfrm>
          <a:prstGeom prst="rect">
            <a:avLst/>
          </a:prstGeom>
          <a:noFill/>
          <a:ln/>
        </p:spPr>
        <p:txBody>
          <a:bodyPr wrap="squar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Strong lexical representation</a:t>
            </a:r>
            <a:endParaRPr lang="en-US" sz="1750" dirty="0"/>
          </a:p>
        </p:txBody>
      </p:sp>
      <p:pic>
        <p:nvPicPr>
          <p:cNvPr id="10" name="Image 1" descr="preencoded.png"/>
          <p:cNvPicPr>
            <a:picLocks noChangeAspect="1"/>
          </p:cNvPicPr>
          <p:nvPr/>
        </p:nvPicPr>
        <p:blipFill>
          <a:blip r:embed="rId4"/>
          <a:stretch>
            <a:fillRect/>
          </a:stretch>
        </p:blipFill>
        <p:spPr>
          <a:xfrm>
            <a:off x="4744283" y="1973342"/>
            <a:ext cx="2618542" cy="3688675"/>
          </a:xfrm>
          <a:prstGeom prst="rect">
            <a:avLst/>
          </a:prstGeom>
        </p:spPr>
      </p:pic>
      <p:sp>
        <p:nvSpPr>
          <p:cNvPr id="11" name="Text 7"/>
          <p:cNvSpPr/>
          <p:nvPr/>
        </p:nvSpPr>
        <p:spPr>
          <a:xfrm>
            <a:off x="7923848" y="1922264"/>
            <a:ext cx="3888462"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12" name="Text 8"/>
          <p:cNvSpPr/>
          <p:nvPr/>
        </p:nvSpPr>
        <p:spPr>
          <a:xfrm>
            <a:off x="7923848" y="251198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BERT (Transformer)</a:t>
            </a:r>
            <a:endParaRPr lang="en-US" sz="2300" dirty="0"/>
          </a:p>
        </p:txBody>
      </p:sp>
      <p:sp>
        <p:nvSpPr>
          <p:cNvPr id="13" name="Text 9"/>
          <p:cNvSpPr/>
          <p:nvPr/>
        </p:nvSpPr>
        <p:spPr>
          <a:xfrm>
            <a:off x="7923848" y="3110865"/>
            <a:ext cx="3888462"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context-sensitive embedding approach that captures sentence-level semantics through bidirectional attention mechanisms.</a:t>
            </a:r>
            <a:endParaRPr lang="en-US" sz="1750" dirty="0"/>
          </a:p>
        </p:txBody>
      </p:sp>
      <p:sp>
        <p:nvSpPr>
          <p:cNvPr id="14" name="Text 10"/>
          <p:cNvSpPr/>
          <p:nvPr/>
        </p:nvSpPr>
        <p:spPr>
          <a:xfrm>
            <a:off x="7923848" y="4766548"/>
            <a:ext cx="3888462"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Context-aware representations</a:t>
            </a:r>
            <a:endParaRPr lang="en-US" sz="1750" dirty="0"/>
          </a:p>
        </p:txBody>
      </p:sp>
      <p:sp>
        <p:nvSpPr>
          <p:cNvPr id="15" name="Text 11"/>
          <p:cNvSpPr/>
          <p:nvPr/>
        </p:nvSpPr>
        <p:spPr>
          <a:xfrm>
            <a:off x="7923848" y="5208746"/>
            <a:ext cx="3888462"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semantic nuances</a:t>
            </a:r>
            <a:endParaRPr lang="en-US" sz="1750" dirty="0"/>
          </a:p>
        </p:txBody>
      </p:sp>
      <p:sp>
        <p:nvSpPr>
          <p:cNvPr id="16" name="Text 12"/>
          <p:cNvSpPr/>
          <p:nvPr/>
        </p:nvSpPr>
        <p:spPr>
          <a:xfrm>
            <a:off x="7923848" y="5650944"/>
            <a:ext cx="3888462"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Pre-trained on massive corpora</a:t>
            </a:r>
            <a:endParaRPr lang="en-US" sz="1750" dirty="0"/>
          </a:p>
        </p:txBody>
      </p:sp>
      <p:pic>
        <p:nvPicPr>
          <p:cNvPr id="17" name="Image 2" descr="preencoded.png"/>
          <p:cNvPicPr>
            <a:picLocks noChangeAspect="1"/>
          </p:cNvPicPr>
          <p:nvPr/>
        </p:nvPicPr>
        <p:blipFill>
          <a:blip r:embed="rId5"/>
          <a:stretch>
            <a:fillRect/>
          </a:stretch>
        </p:blipFill>
        <p:spPr>
          <a:xfrm>
            <a:off x="12373332" y="1973342"/>
            <a:ext cx="1486019" cy="2807732"/>
          </a:xfrm>
          <a:prstGeom prst="rect">
            <a:avLst/>
          </a:prstGeom>
        </p:spPr>
      </p:pic>
      <p:sp>
        <p:nvSpPr>
          <p:cNvPr id="18" name="Text 13"/>
          <p:cNvSpPr/>
          <p:nvPr/>
        </p:nvSpPr>
        <p:spPr>
          <a:xfrm>
            <a:off x="793790" y="6507123"/>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embedding techniques transform text into numerical vectors that represent semantic and stylistic properties. These vectors are then used as inputs to our classification models, which learn to detect stylistic differences. Together, Word2Vec and BERT ensure broad coverage of both surface-level and deep semantic stylistic cues.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2068</Words>
  <Application>Microsoft Office PowerPoint</Application>
  <PresentationFormat>מותאם אישית</PresentationFormat>
  <Paragraphs>235</Paragraphs>
  <Slides>21</Slides>
  <Notes>21</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21</vt:i4>
      </vt:variant>
    </vt:vector>
  </HeadingPairs>
  <TitlesOfParts>
    <vt:vector size="25" baseType="lpstr">
      <vt:lpstr>Arial</vt:lpstr>
      <vt:lpstr>Petrona Bold</vt:lpstr>
      <vt:lpstr>Inter</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Ofir</dc:creator>
  <cp:lastModifiedBy>אופיר עזיאל</cp:lastModifiedBy>
  <cp:revision>4</cp:revision>
  <dcterms:created xsi:type="dcterms:W3CDTF">2025-07-11T14:41:26Z</dcterms:created>
  <dcterms:modified xsi:type="dcterms:W3CDTF">2025-07-13T14:04:04Z</dcterms:modified>
</cp:coreProperties>
</file>